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58000" cy="9144000"/>
  <p:embeddedFontLst>
    <p:embeddedFont>
      <p:font typeface="Corbel" panose="020B0503020204020204" pitchFamily="34" charset="0"/>
      <p:regular r:id="rId50"/>
      <p:bold r:id="rId51"/>
      <p:italic r:id="rId52"/>
      <p:boldItalic r:id="rId53"/>
    </p:embeddedFont>
    <p:embeddedFont>
      <p:font typeface="Noto Sans Symbols" panose="020B0604020202020204" charset="0"/>
      <p:regular r:id="rId54"/>
      <p:bold r:id="rId55"/>
    </p:embeddedFont>
    <p:embeddedFont>
      <p:font typeface="Quattrocento Sans" panose="020B0502050000020003" pitchFamily="34" charset="0"/>
      <p:regular r:id="rId56"/>
      <p:bold r:id="rId57"/>
      <p:italic r:id="rId58"/>
      <p:boldItalic r:id="rId59"/>
    </p:embeddedFont>
    <p:embeddedFont>
      <p:font typeface="Rockwell" panose="02060603020205020403" pitchFamily="18"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iX2rlVOs7F2krdquaUIUBRcZnf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6DA7C7-62CF-400D-A220-7EC1D8A6B90A}">
  <a:tblStyle styleId="{696DA7C7-62CF-400D-A220-7EC1D8A6B90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I will take you through the process flow of assessment and accreditation of civil service training institutions</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95" name="Google Shape;9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Institute will log in to the portal with the credentials shared on the registered email id and is required to reset the password for security reasons. </a:t>
            </a:r>
            <a:endParaRPr/>
          </a:p>
        </p:txBody>
      </p:sp>
      <p:sp>
        <p:nvSpPr>
          <p:cNvPr id="200" name="Google Shape;200;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 Now, I would be talking about Application filling process</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09" name="Google Shape;209;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Quattrocento Sans"/>
              <a:buNone/>
            </a:pPr>
            <a:r>
              <a:rPr lang="en-US" sz="1200">
                <a:latin typeface="Quattrocento Sans"/>
                <a:ea typeface="Quattrocento Sans"/>
                <a:cs typeface="Quattrocento Sans"/>
                <a:sym typeface="Quattrocento Sans"/>
              </a:rPr>
              <a:t>A  progressive flowchart of the stages can be seen on the institute login page, The completed stages are tick marked for reference. </a:t>
            </a:r>
            <a:endParaRPr/>
          </a:p>
          <a:p>
            <a:pPr marL="0" lvl="0" indent="0" algn="l" rtl="0">
              <a:lnSpc>
                <a:spcPct val="100000"/>
              </a:lnSpc>
              <a:spcBef>
                <a:spcPts val="0"/>
              </a:spcBef>
              <a:spcAft>
                <a:spcPts val="0"/>
              </a:spcAft>
              <a:buClr>
                <a:schemeClr val="dk1"/>
              </a:buClr>
              <a:buSzPts val="1400"/>
              <a:buFont typeface="Quattrocento Sans"/>
              <a:buNone/>
            </a:pPr>
            <a:r>
              <a:rPr lang="en-US" sz="1200">
                <a:latin typeface="Quattrocento Sans"/>
                <a:ea typeface="Quattrocento Sans"/>
                <a:cs typeface="Quattrocento Sans"/>
                <a:sym typeface="Quattrocento Sans"/>
              </a:rPr>
              <a:t>The institute will get 30 days time period to submit the application.</a:t>
            </a:r>
            <a:endParaRPr/>
          </a:p>
        </p:txBody>
      </p:sp>
      <p:sp>
        <p:nvSpPr>
          <p:cNvPr id="219" name="Google Shape;219;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Quattrocento Sans"/>
              <a:buNone/>
            </a:pPr>
            <a:r>
              <a:rPr lang="en-US" sz="1200">
                <a:latin typeface="Quattrocento Sans"/>
                <a:ea typeface="Quattrocento Sans"/>
                <a:cs typeface="Quattrocento Sans"/>
                <a:sym typeface="Quattrocento Sans"/>
              </a:rPr>
              <a:t>The Application is divided into two parts- Application Form (Part A) and National Standards Form (Part B).  All the fields in both parts are mandatory.</a:t>
            </a:r>
            <a:endParaRPr/>
          </a:p>
        </p:txBody>
      </p:sp>
      <p:sp>
        <p:nvSpPr>
          <p:cNvPr id="228" name="Google Shape;228;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Application form (Part A) contains 86 questions related to demographic details and other functional aspects of the institute.</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36" name="Google Shape;236;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just" rtl="0">
              <a:spcBef>
                <a:spcPts val="0"/>
              </a:spcBef>
              <a:spcAft>
                <a:spcPts val="0"/>
              </a:spcAft>
              <a:buClr>
                <a:schemeClr val="dk1"/>
              </a:buClr>
              <a:buSzPts val="1200"/>
              <a:buFont typeface="Calibri"/>
              <a:buNone/>
            </a:pPr>
            <a:r>
              <a:rPr lang="en-US"/>
              <a:t>National Standards Form (Part B) comprises 8 pillars of excellence. Namely, </a:t>
            </a:r>
            <a:r>
              <a:rPr lang="en-US" sz="1800">
                <a:latin typeface="Calibri"/>
                <a:ea typeface="Calibri"/>
                <a:cs typeface="Calibri"/>
                <a:sym typeface="Calibri"/>
              </a:rPr>
              <a:t>Training Needs Assessment and course design</a:t>
            </a:r>
            <a:r>
              <a:rPr lang="en-US" sz="1800">
                <a:latin typeface="Times New Roman"/>
                <a:ea typeface="Times New Roman"/>
                <a:cs typeface="Times New Roman"/>
                <a:sym typeface="Times New Roman"/>
              </a:rPr>
              <a:t>, </a:t>
            </a:r>
            <a:r>
              <a:rPr lang="en-US" sz="1800">
                <a:latin typeface="Calibri"/>
                <a:ea typeface="Calibri"/>
                <a:cs typeface="Calibri"/>
                <a:sym typeface="Calibri"/>
              </a:rPr>
              <a:t>Faculty Development</a:t>
            </a:r>
            <a:r>
              <a:rPr lang="en-US" sz="1800">
                <a:latin typeface="Times New Roman"/>
                <a:ea typeface="Times New Roman"/>
                <a:cs typeface="Times New Roman"/>
                <a:sym typeface="Times New Roman"/>
              </a:rPr>
              <a:t>, </a:t>
            </a:r>
            <a:r>
              <a:rPr lang="en-US" sz="1800">
                <a:latin typeface="Calibri"/>
                <a:ea typeface="Calibri"/>
                <a:cs typeface="Calibri"/>
                <a:sym typeface="Calibri"/>
              </a:rPr>
              <a:t>Resource &amp;Training Targets</a:t>
            </a:r>
            <a:r>
              <a:rPr lang="en-US" sz="1800">
                <a:latin typeface="Times New Roman"/>
                <a:ea typeface="Times New Roman"/>
                <a:cs typeface="Times New Roman"/>
                <a:sym typeface="Times New Roman"/>
              </a:rPr>
              <a:t>, </a:t>
            </a:r>
            <a:r>
              <a:rPr lang="en-US" sz="1800">
                <a:latin typeface="Calibri"/>
                <a:ea typeface="Calibri"/>
                <a:cs typeface="Calibri"/>
                <a:sym typeface="Calibri"/>
              </a:rPr>
              <a:t>Digitalisation and Training delivery</a:t>
            </a:r>
            <a:r>
              <a:rPr lang="en-US" sz="1800">
                <a:latin typeface="Times New Roman"/>
                <a:ea typeface="Times New Roman"/>
                <a:cs typeface="Times New Roman"/>
                <a:sym typeface="Times New Roman"/>
              </a:rPr>
              <a:t>, </a:t>
            </a:r>
            <a:r>
              <a:rPr lang="en-US" sz="1800">
                <a:latin typeface="Calibri"/>
                <a:ea typeface="Calibri"/>
                <a:cs typeface="Calibri"/>
                <a:sym typeface="Calibri"/>
              </a:rPr>
              <a:t>Trainee Support</a:t>
            </a:r>
            <a:r>
              <a:rPr lang="en-US" sz="1800">
                <a:latin typeface="Times New Roman"/>
                <a:ea typeface="Times New Roman"/>
                <a:cs typeface="Times New Roman"/>
                <a:sym typeface="Times New Roman"/>
              </a:rPr>
              <a:t>, </a:t>
            </a:r>
            <a:r>
              <a:rPr lang="en-US" sz="1800">
                <a:latin typeface="Calibri"/>
                <a:ea typeface="Calibri"/>
                <a:cs typeface="Calibri"/>
                <a:sym typeface="Calibri"/>
              </a:rPr>
              <a:t>Collaboration</a:t>
            </a:r>
            <a:r>
              <a:rPr lang="en-US" sz="1800">
                <a:latin typeface="Times New Roman"/>
                <a:ea typeface="Times New Roman"/>
                <a:cs typeface="Times New Roman"/>
                <a:sym typeface="Times New Roman"/>
              </a:rPr>
              <a:t>, </a:t>
            </a:r>
            <a:r>
              <a:rPr lang="en-US" sz="1800">
                <a:latin typeface="Calibri"/>
                <a:ea typeface="Calibri"/>
                <a:cs typeface="Calibri"/>
                <a:sym typeface="Calibri"/>
              </a:rPr>
              <a:t>Training evaluation &amp; Quality Assurance </a:t>
            </a:r>
            <a:r>
              <a:rPr lang="en-US" sz="1800">
                <a:latin typeface="Times New Roman"/>
                <a:ea typeface="Times New Roman"/>
                <a:cs typeface="Times New Roman"/>
                <a:sym typeface="Times New Roman"/>
              </a:rPr>
              <a:t> and </a:t>
            </a:r>
            <a:r>
              <a:rPr lang="en-US" sz="1800">
                <a:latin typeface="Calibri"/>
                <a:ea typeface="Calibri"/>
                <a:cs typeface="Calibri"/>
                <a:sym typeface="Calibri"/>
              </a:rPr>
              <a:t>Operations and Governance.</a:t>
            </a:r>
            <a:endParaRPr sz="1800">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Calibri"/>
              <a:buNone/>
            </a:pPr>
            <a:endParaRPr/>
          </a:p>
        </p:txBody>
      </p:sp>
      <p:sp>
        <p:nvSpPr>
          <p:cNvPr id="244" name="Google Shape;244;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Quattrocento Sans"/>
                <a:ea typeface="Quattrocento Sans"/>
                <a:cs typeface="Quattrocento Sans"/>
                <a:sym typeface="Quattrocento Sans"/>
              </a:rPr>
              <a:t>These 8 pillars of excellence are further bifurcated into 59 metrics.</a:t>
            </a: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400"/>
              <a:buFont typeface="Calibri"/>
              <a:buNone/>
            </a:pPr>
            <a:endParaRPr/>
          </a:p>
        </p:txBody>
      </p:sp>
      <p:sp>
        <p:nvSpPr>
          <p:cNvPr id="252" name="Google Shape;252;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Quattrocento Sans"/>
              <a:buNone/>
            </a:pPr>
            <a:r>
              <a:rPr lang="en-US" sz="1200">
                <a:latin typeface="Quattrocento Sans"/>
                <a:ea typeface="Quattrocento Sans"/>
                <a:cs typeface="Quattrocento Sans"/>
                <a:sym typeface="Quattrocento Sans"/>
              </a:rPr>
              <a:t>Institute will be scored on all the 59 metrics for every level selected. It is also required to upload supporting documents by clicking on the </a:t>
            </a:r>
            <a:r>
              <a:rPr lang="en-US" sz="1200" b="1">
                <a:latin typeface="Quattrocento Sans"/>
                <a:ea typeface="Quattrocento Sans"/>
                <a:cs typeface="Quattrocento Sans"/>
                <a:sym typeface="Quattrocento Sans"/>
              </a:rPr>
              <a:t>Document upload icon</a:t>
            </a:r>
            <a:r>
              <a:rPr lang="en-US" sz="1200">
                <a:latin typeface="Quattrocento Sans"/>
                <a:ea typeface="Quattrocento Sans"/>
                <a:cs typeface="Quattrocento Sans"/>
                <a:sym typeface="Quattrocento Sans"/>
              </a:rPr>
              <a:t>. </a:t>
            </a:r>
            <a:endParaRPr/>
          </a:p>
        </p:txBody>
      </p:sp>
      <p:sp>
        <p:nvSpPr>
          <p:cNvPr id="262" name="Google Shape;262;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After submission of the application, a self-assessment score will be generated for the institute as seen on the screen. </a:t>
            </a:r>
            <a:endParaRPr/>
          </a:p>
        </p:txBody>
      </p:sp>
      <p:sp>
        <p:nvSpPr>
          <p:cNvPr id="273" name="Google Shape;273;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 Now, I would be talking about Desktop Assessment stage</a:t>
            </a:r>
            <a:endParaRPr/>
          </a:p>
          <a:p>
            <a:pPr marL="0" marR="0" lvl="0" indent="0" algn="l" rtl="0">
              <a:lnSpc>
                <a:spcPct val="100000"/>
              </a:lnSpc>
              <a:spcBef>
                <a:spcPts val="0"/>
              </a:spcBef>
              <a:spcAft>
                <a:spcPts val="0"/>
              </a:spcAft>
              <a:buClr>
                <a:srgbClr val="000000"/>
              </a:buClr>
              <a:buSzPts val="1400"/>
              <a:buFont typeface="Arial"/>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82" name="Google Shape;282;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Calibri"/>
                <a:ea typeface="Calibri"/>
                <a:cs typeface="Calibri"/>
                <a:sym typeface="Calibri"/>
              </a:rPr>
              <a:t>The process flow is divided into 5 stages i.e. registration stage, application filling, desktop assessment, onsite assessment and certificate generation stage.</a:t>
            </a:r>
            <a:endParaRPr/>
          </a:p>
        </p:txBody>
      </p:sp>
      <p:sp>
        <p:nvSpPr>
          <p:cNvPr id="105" name="Google Shape;10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In Desktop Assessment stage, desktop assessor will check the completeness of the documents submitted by the institute as per the Supporting Document checklist provided by CBC.  </a:t>
            </a:r>
            <a:r>
              <a:rPr lang="en-US" sz="1200">
                <a:latin typeface="Quattrocento Sans"/>
                <a:ea typeface="Quattrocento Sans"/>
                <a:cs typeface="Quattrocento Sans"/>
                <a:sym typeface="Quattrocento Sans"/>
              </a:rPr>
              <a:t>Non-Conformities will be raised by the desktop assessor in case documents attached are found to be incomplete.</a:t>
            </a:r>
            <a:endParaRPr/>
          </a:p>
        </p:txBody>
      </p:sp>
      <p:sp>
        <p:nvSpPr>
          <p:cNvPr id="292" name="Google Shape;292;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Institute will receive an Email Intimation for the Non Conformity raised by the desktop assessor. </a:t>
            </a:r>
            <a:endParaRPr/>
          </a:p>
        </p:txBody>
      </p:sp>
      <p:sp>
        <p:nvSpPr>
          <p:cNvPr id="301" name="Google Shape;301;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These Non-Conformities can be seen by the institute by clicking on the NC tab.</a:t>
            </a:r>
            <a:endParaRPr/>
          </a:p>
        </p:txBody>
      </p:sp>
      <p:sp>
        <p:nvSpPr>
          <p:cNvPr id="309" name="Google Shape;309;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For each Non-Conformity raised, institute is required to provide a satisfactory reply along with additional documents to justify the level selected. </a:t>
            </a:r>
            <a:endParaRPr/>
          </a:p>
        </p:txBody>
      </p:sp>
      <p:sp>
        <p:nvSpPr>
          <p:cNvPr id="318" name="Google Shape;31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NC log for every metric can be seen by clicking on the NC tab, which shows the details of the communication between the Desktop Assessor and the institute.</a:t>
            </a:r>
            <a:endParaRPr/>
          </a:p>
        </p:txBody>
      </p:sp>
      <p:sp>
        <p:nvSpPr>
          <p:cNvPr id="326" name="Google Shape;326;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5: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Once all the Non-conformities are closed, the Desktop assessment will be accepted. 3 reports will be generated namely Desktop Assessment Report, NC Log Report, and Provisional way forward Report .</a:t>
            </a:r>
            <a:endParaRPr/>
          </a:p>
        </p:txBody>
      </p:sp>
      <p:sp>
        <p:nvSpPr>
          <p:cNvPr id="334" name="Google Shape;334;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6: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Quattrocento Sans"/>
                <a:ea typeface="Quattrocento Sans"/>
                <a:cs typeface="Quattrocento Sans"/>
                <a:sym typeface="Quattrocento Sans"/>
              </a:rPr>
              <a:t>The Desktop Assessment report will provide information on the level selected along with the score and list of supporting documents uploaded by the institute</a:t>
            </a:r>
            <a:endParaRPr sz="1200">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400"/>
              <a:buFont typeface="Calibri"/>
              <a:buNone/>
            </a:pPr>
            <a:endParaRPr/>
          </a:p>
        </p:txBody>
      </p:sp>
      <p:sp>
        <p:nvSpPr>
          <p:cNvPr id="355" name="Google Shape;355;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Quattrocento Sans"/>
                <a:ea typeface="Quattrocento Sans"/>
                <a:cs typeface="Quattrocento Sans"/>
                <a:sym typeface="Quattrocento Sans"/>
              </a:rPr>
              <a:t>NC log report provides details of all the communications held between the desktop assessor and the institute.</a:t>
            </a:r>
            <a:endParaRPr sz="1200">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400"/>
              <a:buFont typeface="Calibri"/>
              <a:buNone/>
            </a:pPr>
            <a:endParaRPr/>
          </a:p>
        </p:txBody>
      </p:sp>
      <p:sp>
        <p:nvSpPr>
          <p:cNvPr id="366" name="Google Shape;366;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8: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Quattrocento Sans"/>
                <a:ea typeface="Quattrocento Sans"/>
                <a:cs typeface="Quattrocento Sans"/>
                <a:sym typeface="Quattrocento Sans"/>
              </a:rPr>
              <a:t>Provisional way forward report will guide the institute on its current capacity and prescribe stage wise action plan in order to upgrade its ranking as per provisional scores based on self-assessment</a:t>
            </a:r>
            <a:endParaRPr sz="1200">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400"/>
              <a:buFont typeface="Calibri"/>
              <a:buNone/>
            </a:pPr>
            <a:endParaRPr/>
          </a:p>
        </p:txBody>
      </p:sp>
      <p:sp>
        <p:nvSpPr>
          <p:cNvPr id="378" name="Google Shape;378;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 Now, I would be talking about On site assessment stage</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89" name="Google Shape;389;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First stage is registration</a:t>
            </a:r>
            <a:endParaRPr/>
          </a:p>
        </p:txBody>
      </p:sp>
      <p:sp>
        <p:nvSpPr>
          <p:cNvPr id="135" name="Google Shape;135;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0: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Quattrocento Sans"/>
                <a:ea typeface="Quattrocento Sans"/>
                <a:cs typeface="Quattrocento Sans"/>
                <a:sym typeface="Quattrocento Sans"/>
              </a:rPr>
              <a:t>An on</a:t>
            </a:r>
            <a:r>
              <a:rPr lang="en-US" sz="1200" b="0" i="0" u="none" strike="noStrike" cap="none">
                <a:solidFill>
                  <a:srgbClr val="000000"/>
                </a:solidFill>
                <a:latin typeface="Quattrocento Sans"/>
                <a:ea typeface="Quattrocento Sans"/>
                <a:cs typeface="Quattrocento Sans"/>
                <a:sym typeface="Quattrocento Sans"/>
              </a:rPr>
              <a:t>-site assessment will be scheduled in consultation with the institute and CBC.</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Quattrocento Sans"/>
                <a:ea typeface="Quattrocento Sans"/>
                <a:cs typeface="Quattrocento Sans"/>
                <a:sym typeface="Quattrocento Sans"/>
              </a:rPr>
              <a:t>Details of the onsite assessment comprising </a:t>
            </a:r>
            <a:r>
              <a:rPr lang="en-US" sz="1200" b="1" i="0" u="none" strike="noStrike" cap="none">
                <a:solidFill>
                  <a:srgbClr val="000000"/>
                </a:solidFill>
                <a:latin typeface="Quattrocento Sans"/>
                <a:ea typeface="Quattrocento Sans"/>
                <a:cs typeface="Quattrocento Sans"/>
                <a:sym typeface="Quattrocento Sans"/>
              </a:rPr>
              <a:t>onsite assessment dates, name &amp; contact details of the onsite and desktop assessor</a:t>
            </a:r>
            <a:r>
              <a:rPr lang="en-US" sz="1200" b="0" i="0" u="none" strike="noStrike" cap="none">
                <a:solidFill>
                  <a:srgbClr val="000000"/>
                </a:solidFill>
                <a:latin typeface="Quattrocento Sans"/>
                <a:ea typeface="Quattrocento Sans"/>
                <a:cs typeface="Quattrocento Sans"/>
                <a:sym typeface="Quattrocento Sans"/>
              </a:rPr>
              <a:t> will be intimated to all the stakeholders including CBC, Onsite Assessors, Desktop Assessors and the Institute via email.</a:t>
            </a:r>
            <a:endParaRPr sz="900"/>
          </a:p>
          <a:p>
            <a:pPr marL="0" lvl="0" indent="0" algn="l" rtl="0">
              <a:lnSpc>
                <a:spcPct val="100000"/>
              </a:lnSpc>
              <a:spcBef>
                <a:spcPts val="0"/>
              </a:spcBef>
              <a:spcAft>
                <a:spcPts val="0"/>
              </a:spcAft>
              <a:buClr>
                <a:schemeClr val="dk1"/>
              </a:buClr>
              <a:buSzPts val="1400"/>
              <a:buFont typeface="Calibri"/>
              <a:buNone/>
            </a:pPr>
            <a:endParaRPr/>
          </a:p>
        </p:txBody>
      </p:sp>
      <p:sp>
        <p:nvSpPr>
          <p:cNvPr id="399" name="Google Shape;399;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1: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171450" lvl="0" indent="-171450" algn="l" rtl="0">
              <a:lnSpc>
                <a:spcPct val="100000"/>
              </a:lnSpc>
              <a:spcBef>
                <a:spcPts val="0"/>
              </a:spcBef>
              <a:spcAft>
                <a:spcPts val="0"/>
              </a:spcAft>
              <a:buClr>
                <a:schemeClr val="dk1"/>
              </a:buClr>
              <a:buSzPts val="1400"/>
              <a:buFont typeface="Arial"/>
              <a:buChar char="•"/>
            </a:pPr>
            <a:r>
              <a:rPr lang="en-US" dirty="0"/>
              <a:t>Onsite Assessment will be carried by the team of assessor comprising Primary and Secondary Assessor empaneled by Assessment Agency with approval of CBC.</a:t>
            </a:r>
            <a:endParaRPr dirty="0"/>
          </a:p>
          <a:p>
            <a:pPr marL="171450" lvl="0" indent="-82550" algn="l" rtl="0">
              <a:lnSpc>
                <a:spcPct val="100000"/>
              </a:lnSpc>
              <a:spcBef>
                <a:spcPts val="0"/>
              </a:spcBef>
              <a:spcAft>
                <a:spcPts val="0"/>
              </a:spcAft>
              <a:buClr>
                <a:schemeClr val="dk1"/>
              </a:buClr>
              <a:buSzPts val="1400"/>
              <a:buFont typeface="Arial"/>
              <a:buNone/>
            </a:pPr>
            <a:endParaRPr dirty="0"/>
          </a:p>
          <a:p>
            <a:pPr marL="171450" marR="0" lvl="0" indent="-171450" algn="l" rtl="0">
              <a:lnSpc>
                <a:spcPct val="100000"/>
              </a:lnSpc>
              <a:spcBef>
                <a:spcPts val="0"/>
              </a:spcBef>
              <a:spcAft>
                <a:spcPts val="0"/>
              </a:spcAft>
              <a:buClr>
                <a:srgbClr val="000000"/>
              </a:buClr>
              <a:buSzPts val="1400"/>
              <a:buFont typeface="Arial"/>
              <a:buChar char="•"/>
            </a:pPr>
            <a:r>
              <a:rPr lang="en-US" sz="1200" dirty="0">
                <a:latin typeface="Quattrocento Sans"/>
                <a:ea typeface="Quattrocento Sans"/>
                <a:cs typeface="Quattrocento Sans"/>
                <a:sym typeface="Quattrocento Sans"/>
              </a:rPr>
              <a:t>The empaneled onsite assessors along with the Assessment agency Secretariat will physically visit the institute and verify the documents.</a:t>
            </a:r>
            <a:endParaRPr dirty="0"/>
          </a:p>
          <a:p>
            <a:pPr marL="171450" marR="0" lvl="0" indent="-82550" algn="l" rtl="0">
              <a:lnSpc>
                <a:spcPct val="100000"/>
              </a:lnSpc>
              <a:spcBef>
                <a:spcPts val="0"/>
              </a:spcBef>
              <a:spcAft>
                <a:spcPts val="0"/>
              </a:spcAft>
              <a:buClr>
                <a:srgbClr val="000000"/>
              </a:buClr>
              <a:buSzPts val="1400"/>
              <a:buFont typeface="Arial"/>
              <a:buNone/>
            </a:pPr>
            <a:endParaRPr sz="1200" dirty="0">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endParaRPr sz="1200" dirty="0">
              <a:solidFill>
                <a:schemeClr val="dk1"/>
              </a:solidFill>
              <a:latin typeface="Quattrocento Sans"/>
              <a:ea typeface="Quattrocento Sans"/>
              <a:cs typeface="Quattrocento Sans"/>
              <a:sym typeface="Quattrocento Sans"/>
            </a:endParaRPr>
          </a:p>
          <a:p>
            <a:pPr marL="171450" marR="0" lvl="0" indent="-82550" algn="l" rtl="0">
              <a:lnSpc>
                <a:spcPct val="100000"/>
              </a:lnSpc>
              <a:spcBef>
                <a:spcPts val="0"/>
              </a:spcBef>
              <a:spcAft>
                <a:spcPts val="0"/>
              </a:spcAft>
              <a:buClr>
                <a:srgbClr val="000000"/>
              </a:buClr>
              <a:buSzPts val="1400"/>
              <a:buFont typeface="Arial"/>
              <a:buNone/>
            </a:pPr>
            <a:endParaRPr sz="1200" dirty="0">
              <a:latin typeface="Quattrocento Sans"/>
              <a:ea typeface="Quattrocento Sans"/>
              <a:cs typeface="Quattrocento Sans"/>
              <a:sym typeface="Quattrocento Sans"/>
            </a:endParaRPr>
          </a:p>
          <a:p>
            <a:pPr marL="171450" lvl="0" indent="-82550" algn="l" rtl="0">
              <a:lnSpc>
                <a:spcPct val="100000"/>
              </a:lnSpc>
              <a:spcBef>
                <a:spcPts val="0"/>
              </a:spcBef>
              <a:spcAft>
                <a:spcPts val="0"/>
              </a:spcAft>
              <a:buClr>
                <a:schemeClr val="dk1"/>
              </a:buClr>
              <a:buSzPts val="1400"/>
              <a:buFont typeface="Arial"/>
              <a:buNone/>
            </a:pPr>
            <a:endParaRPr dirty="0"/>
          </a:p>
          <a:p>
            <a:pPr marL="171450" lvl="0" indent="-82550" algn="l" rtl="0">
              <a:lnSpc>
                <a:spcPct val="100000"/>
              </a:lnSpc>
              <a:spcBef>
                <a:spcPts val="0"/>
              </a:spcBef>
              <a:spcAft>
                <a:spcPts val="0"/>
              </a:spcAft>
              <a:buClr>
                <a:schemeClr val="dk1"/>
              </a:buClr>
              <a:buSzPts val="1400"/>
              <a:buFont typeface="Arial"/>
              <a:buNone/>
            </a:pPr>
            <a:endParaRPr dirty="0"/>
          </a:p>
        </p:txBody>
      </p:sp>
      <p:sp>
        <p:nvSpPr>
          <p:cNvPr id="408" name="Google Shape;408;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solidFill>
                  <a:schemeClr val="dk1"/>
                </a:solidFill>
                <a:latin typeface="Quattrocento Sans"/>
                <a:ea typeface="Quattrocento Sans"/>
                <a:cs typeface="Quattrocento Sans"/>
                <a:sym typeface="Quattrocento Sans"/>
              </a:rPr>
              <a:t>Onsite assessment will be carried out on Mobile Application (NSCSTI) available on play store. </a:t>
            </a:r>
            <a:endParaRPr dirty="0"/>
          </a:p>
          <a:p>
            <a:pPr marL="0" marR="0" lvl="0" indent="0" algn="l" rtl="0">
              <a:lnSpc>
                <a:spcPct val="100000"/>
              </a:lnSpc>
              <a:spcBef>
                <a:spcPts val="0"/>
              </a:spcBef>
              <a:spcAft>
                <a:spcPts val="0"/>
              </a:spcAft>
              <a:buClr>
                <a:srgbClr val="000000"/>
              </a:buClr>
              <a:buSzPts val="1400"/>
              <a:buFont typeface="Arial"/>
              <a:buNone/>
            </a:pPr>
            <a:endParaRPr sz="1200" dirty="0">
              <a:solidFill>
                <a:schemeClr val="dk1"/>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000000"/>
              </a:buClr>
              <a:buSzPts val="1400"/>
              <a:buFont typeface="Arial"/>
              <a:buNone/>
            </a:pPr>
            <a:r>
              <a:rPr lang="en-US" sz="1200" dirty="0">
                <a:solidFill>
                  <a:schemeClr val="dk1"/>
                </a:solidFill>
                <a:latin typeface="Quattrocento Sans"/>
                <a:ea typeface="Quattrocento Sans"/>
                <a:cs typeface="Quattrocento Sans"/>
                <a:sym typeface="Quattrocento Sans"/>
              </a:rPr>
              <a:t>Log in credentials for the mobile application will be shared with the primary assessor.</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415" name="Google Shape;415;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3: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Quattrocento Sans"/>
              <a:buNone/>
            </a:pPr>
            <a:r>
              <a:rPr lang="en-US" sz="1200">
                <a:latin typeface="Quattrocento Sans"/>
                <a:ea typeface="Quattrocento Sans"/>
                <a:cs typeface="Quattrocento Sans"/>
                <a:sym typeface="Quattrocento Sans"/>
              </a:rPr>
              <a:t>To complete the assessment process of the institute, the nodal officer is required to share the OTP received on his registered number with the onsite-assessor.</a:t>
            </a:r>
            <a:endParaRPr/>
          </a:p>
        </p:txBody>
      </p:sp>
      <p:sp>
        <p:nvSpPr>
          <p:cNvPr id="425" name="Google Shape;425;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a:solidFill>
                  <a:schemeClr val="dk1"/>
                </a:solidFill>
                <a:latin typeface="Quattrocento Sans"/>
                <a:ea typeface="Quattrocento Sans"/>
                <a:cs typeface="Quattrocento Sans"/>
                <a:sym typeface="Quattrocento Sans"/>
              </a:rPr>
              <a:t>Post-competition of the onsite assessment, a cumulative score sheet would be generated which will include the self-assessment and onsite assessment score. </a:t>
            </a:r>
            <a:endParaRPr sz="1200">
              <a:solidFill>
                <a:schemeClr val="dk1"/>
              </a:solidFill>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434" name="Google Shape;43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a:latin typeface="Quattrocento Sans"/>
                <a:ea typeface="Quattrocento Sans"/>
                <a:cs typeface="Quattrocento Sans"/>
                <a:sym typeface="Quattrocento Sans"/>
              </a:rPr>
              <a:t>Post Onsite Assessment, 2 reports will be generated for the Institute i.e. Onsite Assessment Report and Final way forward Report</a:t>
            </a:r>
            <a:endParaRPr sz="1200">
              <a:latin typeface="Quattrocento Sans"/>
              <a:ea typeface="Quattrocento Sans"/>
              <a:cs typeface="Quattrocento Sans"/>
              <a:sym typeface="Quattrocento Sans"/>
            </a:endParaRPr>
          </a:p>
        </p:txBody>
      </p:sp>
      <p:sp>
        <p:nvSpPr>
          <p:cNvPr id="443" name="Google Shape;44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Clr>
                <a:srgbClr val="000000"/>
              </a:buClr>
              <a:buSzPts val="1400"/>
              <a:buFont typeface="Arial"/>
              <a:buNone/>
            </a:pPr>
            <a:r>
              <a:rPr lang="en-US" sz="1200">
                <a:latin typeface="Quattrocento Sans"/>
                <a:ea typeface="Quattrocento Sans"/>
                <a:cs typeface="Quattrocento Sans"/>
                <a:sym typeface="Quattrocento Sans"/>
              </a:rPr>
              <a:t>The Onsite Assessment Report will comprise information related to the on-site assessment score, onsite assessor remarks, and additional documents (if any) provided by the institute at the time of onsite assessment. </a:t>
            </a:r>
            <a:endParaRPr sz="1200">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462" name="Google Shape;46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Char char="•"/>
            </a:pPr>
            <a:r>
              <a:rPr lang="en-US"/>
              <a:t>Final Way Forward Report </a:t>
            </a:r>
            <a:r>
              <a:rPr lang="en-US" sz="1200">
                <a:latin typeface="Quattrocento Sans"/>
                <a:ea typeface="Quattrocento Sans"/>
                <a:cs typeface="Quattrocento Sans"/>
                <a:sym typeface="Quattrocento Sans"/>
              </a:rPr>
              <a:t>will guide the institute on its current capacity and prescribe stage wise action plan in order to upgrade its ranking as per final scores based on onsite-assessment</a:t>
            </a:r>
            <a:endParaRPr sz="1200">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200"/>
              <a:buFont typeface="Arial"/>
              <a:buNone/>
            </a:pPr>
            <a:endParaRPr/>
          </a:p>
        </p:txBody>
      </p:sp>
      <p:sp>
        <p:nvSpPr>
          <p:cNvPr id="474" name="Google Shape;47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8: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 Now, I will be talking about Certification stage</a:t>
            </a:r>
            <a:endParaRPr/>
          </a:p>
        </p:txBody>
      </p:sp>
      <p:sp>
        <p:nvSpPr>
          <p:cNvPr id="485" name="Google Shape;485;p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9: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Quattrocento Sans"/>
              <a:buNone/>
            </a:pPr>
            <a:r>
              <a:rPr lang="en-US" sz="1200">
                <a:latin typeface="Quattrocento Sans"/>
                <a:ea typeface="Quattrocento Sans"/>
                <a:cs typeface="Quattrocento Sans"/>
                <a:sym typeface="Quattrocento Sans"/>
              </a:rPr>
              <a:t>On the basis of onsite assessment score</a:t>
            </a:r>
            <a:r>
              <a:rPr lang="en-US" sz="1200">
                <a:solidFill>
                  <a:schemeClr val="dk1"/>
                </a:solidFill>
                <a:latin typeface="Quattrocento Sans"/>
                <a:ea typeface="Quattrocento Sans"/>
                <a:cs typeface="Quattrocento Sans"/>
                <a:sym typeface="Quattrocento Sans"/>
              </a:rPr>
              <a:t>, the </a:t>
            </a:r>
            <a:r>
              <a:rPr lang="en-US" sz="1200">
                <a:latin typeface="Quattrocento Sans"/>
                <a:ea typeface="Quattrocento Sans"/>
                <a:cs typeface="Quattrocento Sans"/>
                <a:sym typeface="Quattrocento Sans"/>
              </a:rPr>
              <a:t>grades will be awarded to the institute as per the table shown on the screen.</a:t>
            </a:r>
            <a:endParaRPr/>
          </a:p>
          <a:p>
            <a:pPr marL="0" marR="313055" lvl="0" indent="0" algn="l" rtl="0">
              <a:lnSpc>
                <a:spcPct val="90000"/>
              </a:lnSpc>
              <a:spcBef>
                <a:spcPts val="0"/>
              </a:spcBef>
              <a:spcAft>
                <a:spcPts val="0"/>
              </a:spcAft>
              <a:buClr>
                <a:srgbClr val="3F3F3F"/>
              </a:buClr>
              <a:buSzPts val="2400"/>
              <a:buFont typeface="Noto Sans Symbols"/>
              <a:buNone/>
            </a:pPr>
            <a:endParaRPr sz="1200">
              <a:solidFill>
                <a:schemeClr val="dk1"/>
              </a:solidFill>
              <a:latin typeface="Quattrocento Sans"/>
              <a:ea typeface="Quattrocento Sans"/>
              <a:cs typeface="Quattrocento Sans"/>
              <a:sym typeface="Quattrocento Sans"/>
            </a:endParaRPr>
          </a:p>
          <a:p>
            <a:pPr marL="0" marR="313055" lvl="0" indent="0" algn="l" rtl="0">
              <a:lnSpc>
                <a:spcPct val="90000"/>
              </a:lnSpc>
              <a:spcBef>
                <a:spcPts val="0"/>
              </a:spcBef>
              <a:spcAft>
                <a:spcPts val="0"/>
              </a:spcAft>
              <a:buClr>
                <a:srgbClr val="3F3F3F"/>
              </a:buClr>
              <a:buSzPts val="2400"/>
              <a:buFont typeface="Noto Sans Symbols"/>
              <a:buNone/>
            </a:pPr>
            <a:r>
              <a:rPr lang="en-US" sz="1200">
                <a:solidFill>
                  <a:schemeClr val="dk1"/>
                </a:solidFill>
                <a:latin typeface="Quattrocento Sans"/>
                <a:ea typeface="Quattrocento Sans"/>
                <a:cs typeface="Quattrocento Sans"/>
                <a:sym typeface="Quattrocento Sans"/>
              </a:rPr>
              <a:t>Any institute scoring below 40 will not be awarded Certificate of Accreditation.</a:t>
            </a:r>
            <a:endParaRPr/>
          </a:p>
        </p:txBody>
      </p:sp>
      <p:sp>
        <p:nvSpPr>
          <p:cNvPr id="495" name="Google Shape;495;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Institute will go to the Capacity Building Commission website via www.cbc.gov.in and click on ‘NSCSTI Portal’ tab.</a:t>
            </a:r>
            <a:endParaRPr/>
          </a:p>
        </p:txBody>
      </p:sp>
      <p:sp>
        <p:nvSpPr>
          <p:cNvPr id="145" name="Google Shape;14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0: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Quattrocento Sans"/>
                <a:ea typeface="Quattrocento Sans"/>
                <a:cs typeface="Quattrocento Sans"/>
                <a:sym typeface="Quattrocento Sans"/>
              </a:rPr>
              <a:t>The final approval of grades and certificate of accreditation for Institute will be given by Capacity Building Commission.</a:t>
            </a:r>
            <a:endParaRPr sz="9600">
              <a:solidFill>
                <a:srgbClr val="FF0000"/>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400"/>
              <a:buFont typeface="Calibri"/>
              <a:buNone/>
            </a:pPr>
            <a:endParaRPr/>
          </a:p>
        </p:txBody>
      </p:sp>
      <p:sp>
        <p:nvSpPr>
          <p:cNvPr id="523" name="Google Shape;523;p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1: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Quattrocento Sans"/>
                <a:ea typeface="Quattrocento Sans"/>
                <a:cs typeface="Quattrocento Sans"/>
                <a:sym typeface="Quattrocento Sans"/>
              </a:rPr>
              <a:t>Certificate of accreditation will be valid for a period of 2 years, A sample certificate can be seen on the screen </a:t>
            </a:r>
            <a:endParaRPr sz="9600">
              <a:solidFill>
                <a:srgbClr val="FF0000"/>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400"/>
              <a:buFont typeface="Calibri"/>
              <a:buNone/>
            </a:pPr>
            <a:endParaRPr/>
          </a:p>
        </p:txBody>
      </p:sp>
      <p:sp>
        <p:nvSpPr>
          <p:cNvPr id="531" name="Google Shape;531;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2: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 link will be shared with the institute for their valuable feedback post-onsite assessment.</a:t>
            </a:r>
            <a:endParaRPr/>
          </a:p>
        </p:txBody>
      </p:sp>
      <p:sp>
        <p:nvSpPr>
          <p:cNvPr id="540" name="Google Shape;540;p4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3: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Now I will be sharing some additional information </a:t>
            </a:r>
            <a:endParaRPr/>
          </a:p>
        </p:txBody>
      </p:sp>
      <p:sp>
        <p:nvSpPr>
          <p:cNvPr id="548" name="Google Shape;548;p4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4: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Institute may download the </a:t>
            </a:r>
            <a:r>
              <a:rPr lang="en-US" sz="1200">
                <a:latin typeface="Quattrocento Sans"/>
                <a:ea typeface="Quattrocento Sans"/>
                <a:cs typeface="Quattrocento Sans"/>
                <a:sym typeface="Quattrocento Sans"/>
              </a:rPr>
              <a:t>Approach paper, Technical Manual, Technical PPT, Operational Manual, Operational Video, Supporting Documents and FAQs from the home page of the NSCSTI portal for their reference.</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558" name="Google Shape;558;p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5: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The approach paper consists of the objectives of mission Karmayogi</a:t>
            </a:r>
            <a:endParaRPr/>
          </a:p>
          <a:p>
            <a:pPr marL="0" lvl="0" indent="0" algn="l" rtl="0">
              <a:lnSpc>
                <a:spcPct val="100000"/>
              </a:lnSpc>
              <a:spcBef>
                <a:spcPts val="0"/>
              </a:spcBef>
              <a:spcAft>
                <a:spcPts val="0"/>
              </a:spcAft>
              <a:buClr>
                <a:schemeClr val="dk1"/>
              </a:buClr>
              <a:buSzPts val="1400"/>
              <a:buFont typeface="Calibri"/>
              <a:buNone/>
            </a:pPr>
            <a:r>
              <a:rPr lang="en-US"/>
              <a:t>The technical manual consists of detailed information about 59 metrics</a:t>
            </a:r>
            <a:endParaRPr/>
          </a:p>
          <a:p>
            <a:pPr marL="0" marR="0" lvl="0" indent="0" algn="l" rtl="0">
              <a:lnSpc>
                <a:spcPct val="100000"/>
              </a:lnSpc>
              <a:spcBef>
                <a:spcPts val="0"/>
              </a:spcBef>
              <a:spcAft>
                <a:spcPts val="0"/>
              </a:spcAft>
              <a:buClr>
                <a:schemeClr val="dk1"/>
              </a:buClr>
              <a:buSzPts val="1400"/>
              <a:buFont typeface="Calibri"/>
              <a:buNone/>
            </a:pPr>
            <a:r>
              <a:rPr lang="en-US" sz="1200" b="1">
                <a:solidFill>
                  <a:schemeClr val="dk1"/>
                </a:solidFill>
              </a:rPr>
              <a:t>Technical PPT </a:t>
            </a:r>
            <a:r>
              <a:rPr lang="en-US" sz="1200">
                <a:solidFill>
                  <a:schemeClr val="dk1"/>
                </a:solidFill>
              </a:rPr>
              <a:t>consists detail explanation of 59 metrics</a:t>
            </a:r>
            <a:endParaRPr/>
          </a:p>
          <a:p>
            <a:pPr marL="0" lvl="0" indent="0" algn="l" rtl="0">
              <a:lnSpc>
                <a:spcPct val="100000"/>
              </a:lnSpc>
              <a:spcBef>
                <a:spcPts val="0"/>
              </a:spcBef>
              <a:spcAft>
                <a:spcPts val="0"/>
              </a:spcAft>
              <a:buClr>
                <a:schemeClr val="dk1"/>
              </a:buClr>
              <a:buSzPts val="1400"/>
              <a:buFont typeface="Calibri"/>
              <a:buNone/>
            </a:pPr>
            <a:r>
              <a:rPr lang="en-US"/>
              <a:t>The operational manual consists of the assessment process, </a:t>
            </a:r>
            <a:endParaRPr/>
          </a:p>
          <a:p>
            <a:pPr marL="0" marR="0" lvl="0" indent="0" algn="l" rtl="0">
              <a:lnSpc>
                <a:spcPct val="100000"/>
              </a:lnSpc>
              <a:spcBef>
                <a:spcPts val="0"/>
              </a:spcBef>
              <a:spcAft>
                <a:spcPts val="0"/>
              </a:spcAft>
              <a:buClr>
                <a:schemeClr val="dk1"/>
              </a:buClr>
              <a:buSzPts val="1400"/>
              <a:buFont typeface="Calibri"/>
              <a:buNone/>
            </a:pPr>
            <a:r>
              <a:rPr lang="en-US" sz="1200" b="1">
                <a:solidFill>
                  <a:schemeClr val="dk1"/>
                </a:solidFill>
              </a:rPr>
              <a:t>Operational Video </a:t>
            </a:r>
            <a:r>
              <a:rPr lang="en-US" sz="1200">
                <a:solidFill>
                  <a:schemeClr val="dk1"/>
                </a:solidFill>
              </a:rPr>
              <a:t>consists of details on the assessment and accreditation process</a:t>
            </a:r>
            <a:endParaRPr/>
          </a:p>
          <a:p>
            <a:pPr marL="0" lvl="0" indent="0" algn="l" rtl="0">
              <a:lnSpc>
                <a:spcPct val="100000"/>
              </a:lnSpc>
              <a:spcBef>
                <a:spcPts val="0"/>
              </a:spcBef>
              <a:spcAft>
                <a:spcPts val="0"/>
              </a:spcAft>
              <a:buClr>
                <a:schemeClr val="dk1"/>
              </a:buClr>
              <a:buSzPts val="1400"/>
              <a:buFont typeface="Calibri"/>
              <a:buNone/>
            </a:pPr>
            <a:r>
              <a:rPr lang="en-US"/>
              <a:t>The supporting documents consist a list of supporting evidence against each metric</a:t>
            </a:r>
            <a:endParaRPr/>
          </a:p>
          <a:p>
            <a:pPr marL="0" lvl="0" indent="0" algn="l" rtl="0">
              <a:lnSpc>
                <a:spcPct val="100000"/>
              </a:lnSpc>
              <a:spcBef>
                <a:spcPts val="0"/>
              </a:spcBef>
              <a:spcAft>
                <a:spcPts val="0"/>
              </a:spcAft>
              <a:buClr>
                <a:schemeClr val="dk1"/>
              </a:buClr>
              <a:buSzPts val="1400"/>
              <a:buFont typeface="Calibri"/>
              <a:buNone/>
            </a:pPr>
            <a:r>
              <a:rPr lang="en-US"/>
              <a:t>And The FAQs are the frequently asked questions.</a:t>
            </a:r>
            <a:endParaRPr/>
          </a:p>
        </p:txBody>
      </p:sp>
      <p:sp>
        <p:nvSpPr>
          <p:cNvPr id="567" name="Google Shape;567;p4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46: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In addition, the institute may reach out to helpdesk numbers as seen on the screen in case of any query.</a:t>
            </a:r>
            <a:endParaRPr/>
          </a:p>
        </p:txBody>
      </p:sp>
      <p:sp>
        <p:nvSpPr>
          <p:cNvPr id="603" name="Google Shape;603;p4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7: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13" name="Google Shape;613;p4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This tab will redirect institute to the home page of the portal where the institute can register by clicking on the register button.</a:t>
            </a:r>
            <a:endParaRPr/>
          </a:p>
        </p:txBody>
      </p:sp>
      <p:sp>
        <p:nvSpPr>
          <p:cNvPr id="154" name="Google Shape;154;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To initiate the registration process, institute can select its name from the dropdown list. In case the institute’s name is not available in the drop-down list, Registration can be done through ‘Signup’ button.</a:t>
            </a:r>
            <a:endParaRPr/>
          </a:p>
        </p:txBody>
      </p:sp>
      <p:sp>
        <p:nvSpPr>
          <p:cNvPr id="162" name="Google Shape;162;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On clicking Sign up button, A form will appear as visible on the screen, Institute can fill in the required details and click on the Register button.</a:t>
            </a:r>
            <a:endParaRPr/>
          </a:p>
        </p:txBody>
      </p:sp>
      <p:sp>
        <p:nvSpPr>
          <p:cNvPr id="174" name="Google Shape;174;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a:latin typeface="Quattrocento Sans"/>
                <a:ea typeface="Quattrocento Sans"/>
                <a:cs typeface="Quattrocento Sans"/>
                <a:sym typeface="Quattrocento Sans"/>
              </a:rPr>
              <a:t>Registration will be authenticated by dual verification through OTP sent on the registered Email ID and phone number.</a:t>
            </a:r>
            <a:endParaRPr sz="1200">
              <a:solidFill>
                <a:srgbClr val="FF0000"/>
              </a:solidFill>
              <a:latin typeface="Quattrocento Sans"/>
              <a:ea typeface="Quattrocento Sans"/>
              <a:cs typeface="Quattrocento Sans"/>
              <a:sym typeface="Quattrocento Sans"/>
            </a:endParaRPr>
          </a:p>
          <a:p>
            <a:pPr marL="0" lvl="0" indent="0" algn="l" rtl="0">
              <a:lnSpc>
                <a:spcPct val="100000"/>
              </a:lnSpc>
              <a:spcBef>
                <a:spcPts val="0"/>
              </a:spcBef>
              <a:spcAft>
                <a:spcPts val="0"/>
              </a:spcAft>
              <a:buClr>
                <a:schemeClr val="dk1"/>
              </a:buClr>
              <a:buSzPts val="1400"/>
              <a:buFont typeface="Calibri"/>
              <a:buNone/>
            </a:pPr>
            <a:endParaRPr/>
          </a:p>
        </p:txBody>
      </p:sp>
      <p:sp>
        <p:nvSpPr>
          <p:cNvPr id="183" name="Google Shape;18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79768" y="4777196"/>
            <a:ext cx="5438140" cy="3908613"/>
          </a:xfrm>
          <a:prstGeom prst="rect">
            <a:avLst/>
          </a:prstGeom>
          <a:noFill/>
          <a:ln>
            <a:noFill/>
          </a:ln>
        </p:spPr>
        <p:txBody>
          <a:bodyPr spcFirstLastPara="1" wrap="square" lIns="91275" tIns="45625" rIns="91275" bIns="456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Registration will be successful subject to CBC Approval.</a:t>
            </a:r>
            <a:endParaRPr/>
          </a:p>
          <a:p>
            <a:pPr marL="0" lvl="0" indent="0" algn="l" rtl="0">
              <a:lnSpc>
                <a:spcPct val="100000"/>
              </a:lnSpc>
              <a:spcBef>
                <a:spcPts val="0"/>
              </a:spcBef>
              <a:spcAft>
                <a:spcPts val="0"/>
              </a:spcAft>
              <a:buClr>
                <a:schemeClr val="dk1"/>
              </a:buClr>
              <a:buSzPts val="1400"/>
              <a:buFont typeface="Calibri"/>
              <a:buNone/>
            </a:pPr>
            <a:r>
              <a:rPr lang="en-US"/>
              <a:t>Post Successful Registration, institute will receive an Email intimation with details on login credentials, Unique Application number, name and contact number of the desktop assessor.</a:t>
            </a:r>
            <a:endParaRPr/>
          </a:p>
        </p:txBody>
      </p:sp>
      <p:sp>
        <p:nvSpPr>
          <p:cNvPr id="191" name="Google Shape;191;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8"/>
          <p:cNvSpPr>
            <a:spLocks noGrp="1"/>
          </p:cNvSpPr>
          <p:nvPr>
            <p:ph type="pic" idx="2"/>
          </p:nvPr>
        </p:nvSpPr>
        <p:spPr>
          <a:xfrm>
            <a:off x="5183188" y="987425"/>
            <a:ext cx="6172200" cy="4873625"/>
          </a:xfrm>
          <a:prstGeom prst="rect">
            <a:avLst/>
          </a:prstGeom>
          <a:noFill/>
          <a:ln>
            <a:noFill/>
          </a:ln>
        </p:spPr>
      </p:sp>
      <p:sp>
        <p:nvSpPr>
          <p:cNvPr id="77" name="Google Shape;77;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
        <p:cNvGrpSpPr/>
        <p:nvPr/>
      </p:nvGrpSpPr>
      <p:grpSpPr>
        <a:xfrm>
          <a:off x="0" y="0"/>
          <a:ext cx="0" cy="0"/>
          <a:chOff x="0" y="0"/>
          <a:chExt cx="0" cy="0"/>
        </a:xfrm>
      </p:grpSpPr>
      <p:sp>
        <p:nvSpPr>
          <p:cNvPr id="20" name="Google Shape;20;p50"/>
          <p:cNvSpPr/>
          <p:nvPr/>
        </p:nvSpPr>
        <p:spPr>
          <a:xfrm>
            <a:off x="254475" y="258211"/>
            <a:ext cx="11683049" cy="6332433"/>
          </a:xfrm>
          <a:prstGeom prst="rect">
            <a:avLst/>
          </a:prstGeom>
          <a:solidFill>
            <a:schemeClr val="lt1"/>
          </a:solid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1" name="Google Shape;21;p50"/>
          <p:cNvCxnSpPr/>
          <p:nvPr/>
        </p:nvCxnSpPr>
        <p:spPr>
          <a:xfrm>
            <a:off x="604434" y="1196392"/>
            <a:ext cx="10983132" cy="0"/>
          </a:xfrm>
          <a:prstGeom prst="straightConnector1">
            <a:avLst/>
          </a:prstGeom>
          <a:noFill/>
          <a:ln w="9525" cap="flat" cmpd="sng">
            <a:solidFill>
              <a:schemeClr val="accent1"/>
            </a:solidFill>
            <a:prstDash val="solid"/>
            <a:miter lim="800000"/>
            <a:headEnd type="none" w="sm" len="sm"/>
            <a:tailEnd type="none" w="sm" len="sm"/>
          </a:ln>
        </p:spPr>
      </p:cxnSp>
      <p:sp>
        <p:nvSpPr>
          <p:cNvPr id="22" name="Google Shape;22;p50"/>
          <p:cNvSpPr txBox="1">
            <a:spLocks noGrp="1"/>
          </p:cNvSpPr>
          <p:nvPr>
            <p:ph type="title"/>
          </p:nvPr>
        </p:nvSpPr>
        <p:spPr>
          <a:xfrm>
            <a:off x="521207" y="448056"/>
            <a:ext cx="6877119" cy="6400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3838"/>
              </a:buClr>
              <a:buSzPts val="2800"/>
              <a:buFont typeface="Calibri"/>
              <a:buNone/>
              <a:defRPr sz="2800">
                <a:solidFill>
                  <a:srgbClr val="3A383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0"/>
          <p:cNvSpPr txBox="1">
            <a:spLocks noGrp="1"/>
          </p:cNvSpPr>
          <p:nvPr>
            <p:ph type="body" idx="1"/>
          </p:nvPr>
        </p:nvSpPr>
        <p:spPr>
          <a:xfrm>
            <a:off x="539496" y="1435608"/>
            <a:ext cx="4416552" cy="3977640"/>
          </a:xfrm>
          <a:prstGeom prst="rect">
            <a:avLst/>
          </a:prstGeom>
          <a:noFill/>
          <a:ln>
            <a:noFill/>
          </a:ln>
        </p:spPr>
        <p:txBody>
          <a:bodyPr spcFirstLastPara="1" wrap="square" lIns="91425" tIns="45700" rIns="91425" bIns="45700" anchor="t" anchorCtr="0">
            <a:normAutofit/>
          </a:bodyPr>
          <a:lstStyle>
            <a:lvl1pPr marL="457200" lvl="0" indent="-304800" algn="l">
              <a:lnSpc>
                <a:spcPct val="90000"/>
              </a:lnSpc>
              <a:spcBef>
                <a:spcPts val="1000"/>
              </a:spcBef>
              <a:spcAft>
                <a:spcPts val="0"/>
              </a:spcAft>
              <a:buClr>
                <a:srgbClr val="3F3F3F"/>
              </a:buClr>
              <a:buSzPts val="1200"/>
              <a:buChar char="•"/>
              <a:defRPr sz="1200">
                <a:solidFill>
                  <a:srgbClr val="3F3F3F"/>
                </a:solidFill>
              </a:defRPr>
            </a:lvl1pPr>
            <a:lvl2pPr marL="914400" lvl="1" indent="-304800" algn="l">
              <a:lnSpc>
                <a:spcPct val="90000"/>
              </a:lnSpc>
              <a:spcBef>
                <a:spcPts val="500"/>
              </a:spcBef>
              <a:spcAft>
                <a:spcPts val="0"/>
              </a:spcAft>
              <a:buClr>
                <a:srgbClr val="3F3F3F"/>
              </a:buClr>
              <a:buSzPts val="1200"/>
              <a:buChar char="•"/>
              <a:defRPr sz="1200">
                <a:solidFill>
                  <a:srgbClr val="3F3F3F"/>
                </a:solidFill>
              </a:defRPr>
            </a:lvl2pPr>
            <a:lvl3pPr marL="1371600" lvl="2" indent="-304800" algn="l">
              <a:lnSpc>
                <a:spcPct val="90000"/>
              </a:lnSpc>
              <a:spcBef>
                <a:spcPts val="500"/>
              </a:spcBef>
              <a:spcAft>
                <a:spcPts val="0"/>
              </a:spcAft>
              <a:buClr>
                <a:srgbClr val="3F3F3F"/>
              </a:buClr>
              <a:buSzPts val="1200"/>
              <a:buChar char="•"/>
              <a:defRPr sz="1200">
                <a:solidFill>
                  <a:srgbClr val="3F3F3F"/>
                </a:solidFill>
              </a:defRPr>
            </a:lvl3pPr>
            <a:lvl4pPr marL="1828800" lvl="3" indent="-304800" algn="l">
              <a:lnSpc>
                <a:spcPct val="90000"/>
              </a:lnSpc>
              <a:spcBef>
                <a:spcPts val="500"/>
              </a:spcBef>
              <a:spcAft>
                <a:spcPts val="0"/>
              </a:spcAft>
              <a:buClr>
                <a:srgbClr val="3F3F3F"/>
              </a:buClr>
              <a:buSzPts val="1200"/>
              <a:buChar char="•"/>
              <a:defRPr sz="1200">
                <a:solidFill>
                  <a:srgbClr val="3F3F3F"/>
                </a:solidFill>
              </a:defRPr>
            </a:lvl4pPr>
            <a:lvl5pPr marL="2286000" lvl="4" indent="-304800" algn="l">
              <a:lnSpc>
                <a:spcPct val="90000"/>
              </a:lnSpc>
              <a:spcBef>
                <a:spcPts val="500"/>
              </a:spcBef>
              <a:spcAft>
                <a:spcPts val="0"/>
              </a:spcAft>
              <a:buClr>
                <a:srgbClr val="3F3F3F"/>
              </a:buClr>
              <a:buSzPts val="1200"/>
              <a:buChar char="•"/>
              <a:defRPr sz="1200">
                <a:solidFill>
                  <a:srgbClr val="3F3F3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dt" idx="10"/>
          </p:nvPr>
        </p:nvSpPr>
        <p:spPr>
          <a:xfrm>
            <a:off x="539496" y="6203952"/>
            <a:ext cx="3276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595959"/>
              </a:buClr>
              <a:buSzPts val="1400"/>
              <a:buFont typeface="Calibri"/>
              <a:buNone/>
              <a:defRPr sz="1200">
                <a:solidFill>
                  <a:srgbClr val="595959"/>
                </a:solidFil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5" name="Google Shape;25;p50"/>
          <p:cNvSpPr txBox="1">
            <a:spLocks noGrp="1"/>
          </p:cNvSpPr>
          <p:nvPr>
            <p:ph type="ftr" idx="11"/>
          </p:nvPr>
        </p:nvSpPr>
        <p:spPr>
          <a:xfrm>
            <a:off x="4648200" y="62039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595959"/>
              </a:buClr>
              <a:buSzPts val="1400"/>
              <a:buFont typeface="Calibri"/>
              <a:buNone/>
              <a:defRPr sz="1200">
                <a:solidFill>
                  <a:srgbClr val="595959"/>
                </a:solidFil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6" name="Google Shape;26;p50"/>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50"/>
          <p:cNvPicPr preferRelativeResize="0"/>
          <p:nvPr/>
        </p:nvPicPr>
        <p:blipFill rotWithShape="1">
          <a:blip r:embed="rId2">
            <a:alphaModFix/>
          </a:blip>
          <a:srcRect l="14306" t="11206" r="13648" b="8862"/>
          <a:stretch/>
        </p:blipFill>
        <p:spPr>
          <a:xfrm>
            <a:off x="11648526" y="6131994"/>
            <a:ext cx="528235" cy="7260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cbc.gov.i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a:t>
            </a:fld>
            <a:endParaRPr/>
          </a:p>
        </p:txBody>
      </p:sp>
      <p:sp>
        <p:nvSpPr>
          <p:cNvPr id="98" name="Google Shape;98;p1"/>
          <p:cNvSpPr txBox="1"/>
          <p:nvPr/>
        </p:nvSpPr>
        <p:spPr>
          <a:xfrm>
            <a:off x="-162233" y="2661696"/>
            <a:ext cx="997715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chemeClr val="dk1"/>
                </a:solidFill>
                <a:latin typeface="Rockwell"/>
                <a:ea typeface="Rockwell"/>
                <a:cs typeface="Rockwell"/>
                <a:sym typeface="Rockwell"/>
              </a:rPr>
              <a:t>PROCESS FLOW</a:t>
            </a:r>
            <a:endParaRPr sz="6000" b="0" i="0" u="none" strike="noStrike" cap="none">
              <a:solidFill>
                <a:srgbClr val="000000"/>
              </a:solidFill>
              <a:latin typeface="Rockwell"/>
              <a:ea typeface="Rockwell"/>
              <a:cs typeface="Rockwell"/>
              <a:sym typeface="Rockwell"/>
            </a:endParaRPr>
          </a:p>
        </p:txBody>
      </p:sp>
      <p:grpSp>
        <p:nvGrpSpPr>
          <p:cNvPr id="99" name="Google Shape;99;p1"/>
          <p:cNvGrpSpPr/>
          <p:nvPr/>
        </p:nvGrpSpPr>
        <p:grpSpPr>
          <a:xfrm>
            <a:off x="9444489" y="1"/>
            <a:ext cx="2634440" cy="6017342"/>
            <a:chOff x="329184" y="1"/>
            <a:chExt cx="524256" cy="5777808"/>
          </a:xfrm>
        </p:grpSpPr>
        <p:cxnSp>
          <p:nvCxnSpPr>
            <p:cNvPr id="100" name="Google Shape;100;p1"/>
            <p:cNvCxnSpPr/>
            <p:nvPr/>
          </p:nvCxnSpPr>
          <p:spPr>
            <a:xfrm rot="10800000">
              <a:off x="329184" y="5777809"/>
              <a:ext cx="521208" cy="0"/>
            </a:xfrm>
            <a:prstGeom prst="straightConnector1">
              <a:avLst/>
            </a:prstGeom>
            <a:noFill/>
            <a:ln w="152400" cap="flat" cmpd="sng">
              <a:solidFill>
                <a:schemeClr val="accent4"/>
              </a:solidFill>
              <a:prstDash val="solid"/>
              <a:miter lim="800000"/>
              <a:headEnd type="none" w="sm" len="sm"/>
              <a:tailEnd type="none" w="sm" len="sm"/>
            </a:ln>
          </p:spPr>
        </p:cxnSp>
        <p:sp>
          <p:nvSpPr>
            <p:cNvPr id="101" name="Google Shape;101;p1"/>
            <p:cNvSpPr/>
            <p:nvPr/>
          </p:nvSpPr>
          <p:spPr>
            <a:xfrm>
              <a:off x="329184" y="1"/>
              <a:ext cx="524256" cy="55321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pic>
        <p:nvPicPr>
          <p:cNvPr id="102" name="Google Shape;102;p1"/>
          <p:cNvPicPr preferRelativeResize="0"/>
          <p:nvPr/>
        </p:nvPicPr>
        <p:blipFill rotWithShape="1">
          <a:blip r:embed="rId3">
            <a:alphaModFix/>
          </a:blip>
          <a:srcRect l="14306" t="11206" r="13648" b="8862"/>
          <a:stretch/>
        </p:blipFill>
        <p:spPr>
          <a:xfrm>
            <a:off x="9626802" y="1359145"/>
            <a:ext cx="2289673" cy="31968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body" idx="1"/>
          </p:nvPr>
        </p:nvSpPr>
        <p:spPr>
          <a:xfrm>
            <a:off x="539496" y="1319147"/>
            <a:ext cx="11109030" cy="64008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The institute will log in using the login credentials sent on the registered e-mail id by the institute, upon which it will be redirected to a pop-up window where it will be asked to reset the password for security reasons.</a:t>
            </a:r>
            <a:endParaRPr/>
          </a:p>
          <a:p>
            <a:pPr marL="342900" lvl="0" indent="-215900" algn="just" rtl="0">
              <a:lnSpc>
                <a:spcPct val="90000"/>
              </a:lnSpc>
              <a:spcBef>
                <a:spcPts val="0"/>
              </a:spcBef>
              <a:spcAft>
                <a:spcPts val="0"/>
              </a:spcAft>
              <a:buClr>
                <a:srgbClr val="3F3F3F"/>
              </a:buClr>
              <a:buSzPts val="2000"/>
              <a:buFont typeface="Noto Sans Symbols"/>
              <a:buNone/>
            </a:pPr>
            <a:endParaRPr sz="2000">
              <a:latin typeface="Quattrocento Sans"/>
              <a:ea typeface="Quattrocento Sans"/>
              <a:cs typeface="Quattrocento Sans"/>
              <a:sym typeface="Quattrocento Sans"/>
            </a:endParaRPr>
          </a:p>
          <a:p>
            <a:pPr marL="342900" lvl="0" indent="-342900" algn="just"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At each stage, the institute will receive an email related to the status of the application.</a:t>
            </a:r>
            <a:endParaRPr sz="2000">
              <a:latin typeface="Quattrocento Sans"/>
              <a:ea typeface="Quattrocento Sans"/>
              <a:cs typeface="Quattrocento Sans"/>
              <a:sym typeface="Quattrocento Sans"/>
            </a:endParaRPr>
          </a:p>
        </p:txBody>
      </p:sp>
      <p:sp>
        <p:nvSpPr>
          <p:cNvPr id="203" name="Google Shape;203;p10"/>
          <p:cNvSpPr txBox="1">
            <a:spLocks noGrp="1"/>
          </p:cNvSpPr>
          <p:nvPr>
            <p:ph type="ftr" idx="11"/>
          </p:nvPr>
        </p:nvSpPr>
        <p:spPr>
          <a:xfrm>
            <a:off x="4648200" y="6203952"/>
            <a:ext cx="2895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595959"/>
              </a:buClr>
              <a:buSzPts val="1400"/>
              <a:buFont typeface="Calibri"/>
              <a:buNone/>
            </a:pPr>
            <a:r>
              <a:rPr lang="en-US"/>
              <a:t>Accreditation Cycle - 2 years</a:t>
            </a:r>
            <a:endParaRPr/>
          </a:p>
        </p:txBody>
      </p:sp>
      <p:sp>
        <p:nvSpPr>
          <p:cNvPr id="204" name="Google Shape;204;p10"/>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205" name="Google Shape;205;p10"/>
          <p:cNvPicPr preferRelativeResize="0"/>
          <p:nvPr/>
        </p:nvPicPr>
        <p:blipFill rotWithShape="1">
          <a:blip r:embed="rId3">
            <a:alphaModFix/>
          </a:blip>
          <a:srcRect r="2446"/>
          <a:stretch/>
        </p:blipFill>
        <p:spPr>
          <a:xfrm>
            <a:off x="731407" y="2907074"/>
            <a:ext cx="10546193" cy="3662003"/>
          </a:xfrm>
          <a:prstGeom prst="rect">
            <a:avLst/>
          </a:prstGeom>
          <a:noFill/>
          <a:ln w="9525" cap="flat" cmpd="sng">
            <a:solidFill>
              <a:schemeClr val="dk1"/>
            </a:solidFill>
            <a:prstDash val="solid"/>
            <a:round/>
            <a:headEnd type="none" w="sm" len="sm"/>
            <a:tailEnd type="none" w="sm" len="sm"/>
          </a:ln>
        </p:spPr>
      </p:pic>
      <p:sp>
        <p:nvSpPr>
          <p:cNvPr id="206" name="Google Shape;206;p10"/>
          <p:cNvSpPr txBox="1"/>
          <p:nvPr/>
        </p:nvSpPr>
        <p:spPr>
          <a:xfrm>
            <a:off x="0" y="371301"/>
            <a:ext cx="12192000" cy="64008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000"/>
              <a:buFont typeface="Quattrocento Sans"/>
              <a:buNone/>
            </a:pPr>
            <a:r>
              <a:rPr lang="en-US" sz="4000" b="1" i="0" u="sng" strike="noStrike" cap="none">
                <a:solidFill>
                  <a:schemeClr val="dk1"/>
                </a:solidFill>
                <a:latin typeface="Quattrocento Sans"/>
                <a:ea typeface="Quattrocento Sans"/>
                <a:cs typeface="Quattrocento Sans"/>
                <a:sym typeface="Quattrocento Sans"/>
              </a:rPr>
              <a:t>STEPS FOR REGISTRATION</a:t>
            </a:r>
            <a:endParaRPr sz="4000" b="1"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11</a:t>
            </a:fld>
            <a:endParaRPr/>
          </a:p>
        </p:txBody>
      </p:sp>
      <p:sp>
        <p:nvSpPr>
          <p:cNvPr id="212" name="Google Shape;212;p11"/>
          <p:cNvSpPr txBox="1"/>
          <p:nvPr/>
        </p:nvSpPr>
        <p:spPr>
          <a:xfrm>
            <a:off x="-1032842" y="2459504"/>
            <a:ext cx="11324492"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Rockwell"/>
                <a:ea typeface="Rockwell"/>
                <a:cs typeface="Rockwell"/>
                <a:sym typeface="Rockwell"/>
              </a:rPr>
              <a:t>STAGE 2:APPLICATION FILLING</a:t>
            </a:r>
            <a:endParaRPr sz="1400" b="0" i="0" u="none" strike="noStrike" cap="none">
              <a:solidFill>
                <a:srgbClr val="000000"/>
              </a:solidFill>
              <a:latin typeface="Rockwell"/>
              <a:ea typeface="Rockwell"/>
              <a:cs typeface="Rockwell"/>
              <a:sym typeface="Rockwell"/>
            </a:endParaRPr>
          </a:p>
        </p:txBody>
      </p:sp>
      <p:grpSp>
        <p:nvGrpSpPr>
          <p:cNvPr id="213" name="Google Shape;213;p11"/>
          <p:cNvGrpSpPr/>
          <p:nvPr/>
        </p:nvGrpSpPr>
        <p:grpSpPr>
          <a:xfrm>
            <a:off x="9444489" y="1"/>
            <a:ext cx="2634440" cy="6017342"/>
            <a:chOff x="329184" y="1"/>
            <a:chExt cx="524256" cy="5777808"/>
          </a:xfrm>
        </p:grpSpPr>
        <p:cxnSp>
          <p:nvCxnSpPr>
            <p:cNvPr id="214" name="Google Shape;214;p11"/>
            <p:cNvCxnSpPr/>
            <p:nvPr/>
          </p:nvCxnSpPr>
          <p:spPr>
            <a:xfrm rot="10800000">
              <a:off x="329184" y="5777809"/>
              <a:ext cx="521208" cy="0"/>
            </a:xfrm>
            <a:prstGeom prst="straightConnector1">
              <a:avLst/>
            </a:prstGeom>
            <a:noFill/>
            <a:ln w="152400" cap="flat" cmpd="sng">
              <a:solidFill>
                <a:schemeClr val="accent4"/>
              </a:solidFill>
              <a:prstDash val="solid"/>
              <a:miter lim="800000"/>
              <a:headEnd type="none" w="sm" len="sm"/>
              <a:tailEnd type="none" w="sm" len="sm"/>
            </a:ln>
          </p:spPr>
        </p:cxnSp>
        <p:sp>
          <p:nvSpPr>
            <p:cNvPr id="215" name="Google Shape;215;p11"/>
            <p:cNvSpPr/>
            <p:nvPr/>
          </p:nvSpPr>
          <p:spPr>
            <a:xfrm>
              <a:off x="329184" y="1"/>
              <a:ext cx="524256" cy="55321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pic>
        <p:nvPicPr>
          <p:cNvPr id="216" name="Google Shape;216;p11"/>
          <p:cNvPicPr preferRelativeResize="0"/>
          <p:nvPr/>
        </p:nvPicPr>
        <p:blipFill rotWithShape="1">
          <a:blip r:embed="rId3">
            <a:alphaModFix/>
          </a:blip>
          <a:srcRect l="14306" t="11206" r="13648" b="8862"/>
          <a:stretch/>
        </p:blipFill>
        <p:spPr>
          <a:xfrm>
            <a:off x="9626802" y="1359145"/>
            <a:ext cx="2289673" cy="31968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title"/>
          </p:nvPr>
        </p:nvSpPr>
        <p:spPr>
          <a:xfrm>
            <a:off x="0" y="202131"/>
            <a:ext cx="12192000" cy="8381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APPLICATION FILLING</a:t>
            </a:r>
            <a:endParaRPr sz="4000" b="1">
              <a:latin typeface="Quattrocento Sans"/>
              <a:ea typeface="Quattrocento Sans"/>
              <a:cs typeface="Quattrocento Sans"/>
              <a:sym typeface="Quattrocento Sans"/>
            </a:endParaRPr>
          </a:p>
        </p:txBody>
      </p:sp>
      <p:sp>
        <p:nvSpPr>
          <p:cNvPr id="222" name="Google Shape;222;p12"/>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23" name="Google Shape;223;p12"/>
          <p:cNvSpPr txBox="1">
            <a:spLocks noGrp="1"/>
          </p:cNvSpPr>
          <p:nvPr>
            <p:ph type="body" idx="1"/>
          </p:nvPr>
        </p:nvSpPr>
        <p:spPr>
          <a:xfrm>
            <a:off x="539750" y="1547642"/>
            <a:ext cx="11270400" cy="923289"/>
          </a:xfrm>
          <a:prstGeom prst="rect">
            <a:avLst/>
          </a:prstGeom>
          <a:noFill/>
          <a:ln>
            <a:noFill/>
          </a:ln>
        </p:spPr>
        <p:txBody>
          <a:bodyPr spcFirstLastPara="1" wrap="square" lIns="91425" tIns="45700" rIns="91425" bIns="45700" anchor="t" anchorCtr="0">
            <a:spAutoFit/>
          </a:bodyPr>
          <a:lstStyle/>
          <a:p>
            <a:pPr marL="342900" lvl="0" indent="-342900" algn="just"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The institute will get a time period of 30 days to fill the application.</a:t>
            </a:r>
            <a:endParaRPr/>
          </a:p>
          <a:p>
            <a:pPr marL="342900" lvl="0" indent="-215900" algn="just" rtl="0">
              <a:lnSpc>
                <a:spcPct val="90000"/>
              </a:lnSpc>
              <a:spcBef>
                <a:spcPts val="0"/>
              </a:spcBef>
              <a:spcAft>
                <a:spcPts val="0"/>
              </a:spcAft>
              <a:buClr>
                <a:srgbClr val="3F3F3F"/>
              </a:buClr>
              <a:buSzPts val="2000"/>
              <a:buFont typeface="Noto Sans Symbols"/>
              <a:buNone/>
            </a:pPr>
            <a:endParaRPr sz="2000">
              <a:latin typeface="Quattrocento Sans"/>
              <a:ea typeface="Quattrocento Sans"/>
              <a:cs typeface="Quattrocento Sans"/>
              <a:sym typeface="Quattrocento Sans"/>
            </a:endParaRPr>
          </a:p>
          <a:p>
            <a:pPr marL="0" lvl="0" indent="0" algn="just" rtl="0">
              <a:lnSpc>
                <a:spcPct val="90000"/>
              </a:lnSpc>
              <a:spcBef>
                <a:spcPts val="0"/>
              </a:spcBef>
              <a:spcAft>
                <a:spcPts val="0"/>
              </a:spcAft>
              <a:buSzPts val="1200"/>
              <a:buNone/>
            </a:pPr>
            <a:endParaRPr sz="2000">
              <a:latin typeface="Quattrocento Sans"/>
              <a:ea typeface="Quattrocento Sans"/>
              <a:cs typeface="Quattrocento Sans"/>
              <a:sym typeface="Quattrocento Sans"/>
            </a:endParaRPr>
          </a:p>
        </p:txBody>
      </p:sp>
      <p:pic>
        <p:nvPicPr>
          <p:cNvPr id="224" name="Google Shape;224;p12"/>
          <p:cNvPicPr preferRelativeResize="0"/>
          <p:nvPr/>
        </p:nvPicPr>
        <p:blipFill rotWithShape="1">
          <a:blip r:embed="rId3">
            <a:alphaModFix/>
          </a:blip>
          <a:srcRect/>
          <a:stretch/>
        </p:blipFill>
        <p:spPr>
          <a:xfrm>
            <a:off x="1029102" y="2777845"/>
            <a:ext cx="10291696" cy="1731431"/>
          </a:xfrm>
          <a:prstGeom prst="rect">
            <a:avLst/>
          </a:prstGeom>
          <a:noFill/>
          <a:ln w="9525" cap="flat" cmpd="sng">
            <a:solidFill>
              <a:schemeClr val="dk1"/>
            </a:solidFill>
            <a:prstDash val="solid"/>
            <a:round/>
            <a:headEnd type="none" w="sm" len="sm"/>
            <a:tailEnd type="none" w="sm" len="sm"/>
          </a:ln>
        </p:spPr>
      </p:pic>
      <p:sp>
        <p:nvSpPr>
          <p:cNvPr id="225" name="Google Shape;225;p12"/>
          <p:cNvSpPr/>
          <p:nvPr/>
        </p:nvSpPr>
        <p:spPr>
          <a:xfrm>
            <a:off x="3097162" y="3231313"/>
            <a:ext cx="855406" cy="824494"/>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a:spLocks noGrp="1"/>
          </p:cNvSpPr>
          <p:nvPr>
            <p:ph type="title"/>
          </p:nvPr>
        </p:nvSpPr>
        <p:spPr>
          <a:xfrm>
            <a:off x="0" y="202131"/>
            <a:ext cx="12192000" cy="8381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APPLICATION FILLING</a:t>
            </a:r>
            <a:endParaRPr sz="4000" b="1">
              <a:latin typeface="Quattrocento Sans"/>
              <a:ea typeface="Quattrocento Sans"/>
              <a:cs typeface="Quattrocento Sans"/>
              <a:sym typeface="Quattrocento Sans"/>
            </a:endParaRPr>
          </a:p>
        </p:txBody>
      </p:sp>
      <p:sp>
        <p:nvSpPr>
          <p:cNvPr id="231" name="Google Shape;231;p13"/>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232" name="Google Shape;232;p13"/>
          <p:cNvSpPr txBox="1">
            <a:spLocks noGrp="1"/>
          </p:cNvSpPr>
          <p:nvPr>
            <p:ph type="body" idx="1"/>
          </p:nvPr>
        </p:nvSpPr>
        <p:spPr>
          <a:xfrm>
            <a:off x="539750" y="1429655"/>
            <a:ext cx="11270400" cy="1754286"/>
          </a:xfrm>
          <a:prstGeom prst="rect">
            <a:avLst/>
          </a:prstGeom>
          <a:noFill/>
          <a:ln>
            <a:noFill/>
          </a:ln>
        </p:spPr>
        <p:txBody>
          <a:bodyPr spcFirstLastPara="1" wrap="square" lIns="91425" tIns="45700" rIns="91425" bIns="45700" anchor="t" anchorCtr="0">
            <a:spAutoFit/>
          </a:bodyPr>
          <a:lstStyle/>
          <a:p>
            <a:pPr marL="0" lvl="0" indent="0" algn="just" rtl="0">
              <a:lnSpc>
                <a:spcPct val="90000"/>
              </a:lnSpc>
              <a:spcBef>
                <a:spcPts val="0"/>
              </a:spcBef>
              <a:spcAft>
                <a:spcPts val="0"/>
              </a:spcAft>
              <a:buClr>
                <a:srgbClr val="3F3F3F"/>
              </a:buClr>
              <a:buSzPts val="2000"/>
              <a:buNone/>
            </a:pPr>
            <a:endParaRPr sz="2000">
              <a:latin typeface="Quattrocento Sans"/>
              <a:ea typeface="Quattrocento Sans"/>
              <a:cs typeface="Quattrocento Sans"/>
              <a:sym typeface="Quattrocento Sans"/>
            </a:endParaRPr>
          </a:p>
          <a:p>
            <a:pPr marL="342900" lvl="0" indent="-342900" algn="just"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The Application is divided into two parts i.e. Part A of the Application Form and Part B of the National Standards.</a:t>
            </a:r>
            <a:endParaRPr/>
          </a:p>
          <a:p>
            <a:pPr marL="342900" lvl="0" indent="-215900" algn="just" rtl="0">
              <a:lnSpc>
                <a:spcPct val="90000"/>
              </a:lnSpc>
              <a:spcBef>
                <a:spcPts val="0"/>
              </a:spcBef>
              <a:spcAft>
                <a:spcPts val="0"/>
              </a:spcAft>
              <a:buClr>
                <a:srgbClr val="3F3F3F"/>
              </a:buClr>
              <a:buSzPts val="2000"/>
              <a:buFont typeface="Noto Sans Symbols"/>
              <a:buNone/>
            </a:pPr>
            <a:endParaRPr sz="2000">
              <a:latin typeface="Quattrocento Sans"/>
              <a:ea typeface="Quattrocento Sans"/>
              <a:cs typeface="Quattrocento Sans"/>
              <a:sym typeface="Quattrocento Sans"/>
            </a:endParaRPr>
          </a:p>
          <a:p>
            <a:pPr marL="342900" lvl="0" indent="-342900" algn="just"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All the fields in both the parts are mandatory.</a:t>
            </a:r>
            <a:endParaRPr sz="2000">
              <a:latin typeface="Quattrocento Sans"/>
              <a:ea typeface="Quattrocento Sans"/>
              <a:cs typeface="Quattrocento Sans"/>
              <a:sym typeface="Quattrocento Sans"/>
            </a:endParaRPr>
          </a:p>
          <a:p>
            <a:pPr marL="0" lvl="0" indent="0" algn="just" rtl="0">
              <a:lnSpc>
                <a:spcPct val="90000"/>
              </a:lnSpc>
              <a:spcBef>
                <a:spcPts val="0"/>
              </a:spcBef>
              <a:spcAft>
                <a:spcPts val="0"/>
              </a:spcAft>
              <a:buSzPts val="1200"/>
              <a:buNone/>
            </a:pPr>
            <a:endParaRPr sz="2000">
              <a:latin typeface="Quattrocento Sans"/>
              <a:ea typeface="Quattrocento Sans"/>
              <a:cs typeface="Quattrocento Sans"/>
              <a:sym typeface="Quattrocento Sans"/>
            </a:endParaRPr>
          </a:p>
        </p:txBody>
      </p:sp>
      <p:pic>
        <p:nvPicPr>
          <p:cNvPr id="233" name="Google Shape;233;p13"/>
          <p:cNvPicPr preferRelativeResize="0"/>
          <p:nvPr/>
        </p:nvPicPr>
        <p:blipFill rotWithShape="1">
          <a:blip r:embed="rId3">
            <a:alphaModFix/>
          </a:blip>
          <a:srcRect/>
          <a:stretch/>
        </p:blipFill>
        <p:spPr>
          <a:xfrm>
            <a:off x="381850" y="3674060"/>
            <a:ext cx="11428300" cy="22876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a:spLocks noGrp="1"/>
          </p:cNvSpPr>
          <p:nvPr>
            <p:ph type="body" idx="1"/>
          </p:nvPr>
        </p:nvSpPr>
        <p:spPr>
          <a:xfrm>
            <a:off x="539496" y="1250078"/>
            <a:ext cx="11020445" cy="83812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3F3F3F"/>
              </a:buClr>
              <a:buSzPts val="2000"/>
              <a:buFont typeface="Noto Sans Symbols"/>
              <a:buChar char="✔"/>
            </a:pPr>
            <a:r>
              <a:rPr lang="en-US" sz="2000" b="1" u="sng">
                <a:latin typeface="Quattrocento Sans"/>
                <a:ea typeface="Quattrocento Sans"/>
                <a:cs typeface="Quattrocento Sans"/>
                <a:sym typeface="Quattrocento Sans"/>
              </a:rPr>
              <a:t>Application Form (Part A) </a:t>
            </a:r>
            <a:r>
              <a:rPr lang="en-US" sz="2000">
                <a:latin typeface="Quattrocento Sans"/>
                <a:ea typeface="Quattrocento Sans"/>
                <a:cs typeface="Quattrocento Sans"/>
                <a:sym typeface="Quattrocento Sans"/>
              </a:rPr>
              <a:t>contains 86 questions on demographic details, faculty information, offline and online training conducted, funding &amp; expenditure of the institute etc.</a:t>
            </a:r>
            <a:endParaRPr sz="2000">
              <a:latin typeface="Quattrocento Sans"/>
              <a:ea typeface="Quattrocento Sans"/>
              <a:cs typeface="Quattrocento Sans"/>
              <a:sym typeface="Quattrocento Sans"/>
            </a:endParaRPr>
          </a:p>
          <a:p>
            <a:pPr marL="228600" lvl="0" indent="-152400" algn="l" rtl="0">
              <a:lnSpc>
                <a:spcPct val="90000"/>
              </a:lnSpc>
              <a:spcBef>
                <a:spcPts val="1000"/>
              </a:spcBef>
              <a:spcAft>
                <a:spcPts val="0"/>
              </a:spcAft>
              <a:buClr>
                <a:srgbClr val="3F3F3F"/>
              </a:buClr>
              <a:buSzPts val="1200"/>
              <a:buNone/>
            </a:pPr>
            <a:endParaRPr>
              <a:latin typeface="Quattrocento Sans"/>
              <a:ea typeface="Quattrocento Sans"/>
              <a:cs typeface="Quattrocento Sans"/>
              <a:sym typeface="Quattrocento Sans"/>
            </a:endParaRPr>
          </a:p>
        </p:txBody>
      </p:sp>
      <p:sp>
        <p:nvSpPr>
          <p:cNvPr id="239" name="Google Shape;239;p14"/>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40" name="Google Shape;240;p14"/>
          <p:cNvPicPr preferRelativeResize="0"/>
          <p:nvPr/>
        </p:nvPicPr>
        <p:blipFill rotWithShape="1">
          <a:blip r:embed="rId3">
            <a:alphaModFix/>
          </a:blip>
          <a:srcRect/>
          <a:stretch/>
        </p:blipFill>
        <p:spPr>
          <a:xfrm>
            <a:off x="618325" y="2227006"/>
            <a:ext cx="10654019" cy="4342071"/>
          </a:xfrm>
          <a:prstGeom prst="rect">
            <a:avLst/>
          </a:prstGeom>
          <a:noFill/>
          <a:ln>
            <a:noFill/>
          </a:ln>
        </p:spPr>
      </p:pic>
      <p:sp>
        <p:nvSpPr>
          <p:cNvPr id="241" name="Google Shape;241;p14"/>
          <p:cNvSpPr txBox="1">
            <a:spLocks noGrp="1"/>
          </p:cNvSpPr>
          <p:nvPr>
            <p:ph type="title"/>
          </p:nvPr>
        </p:nvSpPr>
        <p:spPr>
          <a:xfrm>
            <a:off x="0" y="202131"/>
            <a:ext cx="12192000" cy="8381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PART A- APPLICATION FILLING</a:t>
            </a:r>
            <a:endParaRPr sz="4000" b="1">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body" idx="1"/>
          </p:nvPr>
        </p:nvSpPr>
        <p:spPr>
          <a:xfrm>
            <a:off x="539496" y="1250077"/>
            <a:ext cx="10953068" cy="64008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000"/>
              <a:buFont typeface="Noto Sans Symbols"/>
              <a:buChar char="✔"/>
            </a:pPr>
            <a:r>
              <a:rPr lang="en-US" sz="2000" b="1" u="sng">
                <a:latin typeface="Quattrocento Sans"/>
                <a:ea typeface="Quattrocento Sans"/>
                <a:cs typeface="Quattrocento Sans"/>
                <a:sym typeface="Quattrocento Sans"/>
              </a:rPr>
              <a:t>National Standards (Part B) </a:t>
            </a:r>
            <a:r>
              <a:rPr lang="en-US" sz="2000">
                <a:latin typeface="Quattrocento Sans"/>
                <a:ea typeface="Quattrocento Sans"/>
                <a:cs typeface="Quattrocento Sans"/>
                <a:sym typeface="Quattrocento Sans"/>
              </a:rPr>
              <a:t>comprises 8 pillars of excellence</a:t>
            </a:r>
            <a:endParaRPr>
              <a:latin typeface="Quattrocento Sans"/>
              <a:ea typeface="Quattrocento Sans"/>
              <a:cs typeface="Quattrocento Sans"/>
              <a:sym typeface="Quattrocento Sans"/>
            </a:endParaRPr>
          </a:p>
        </p:txBody>
      </p:sp>
      <p:sp>
        <p:nvSpPr>
          <p:cNvPr id="247" name="Google Shape;247;p15"/>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248" name="Google Shape;248;p15"/>
          <p:cNvSpPr txBox="1">
            <a:spLocks noGrp="1"/>
          </p:cNvSpPr>
          <p:nvPr>
            <p:ph type="title"/>
          </p:nvPr>
        </p:nvSpPr>
        <p:spPr>
          <a:xfrm>
            <a:off x="0" y="202131"/>
            <a:ext cx="12192000" cy="8381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PART B- APPLICATION FILLING</a:t>
            </a:r>
            <a:endParaRPr sz="4000" b="1">
              <a:latin typeface="Quattrocento Sans"/>
              <a:ea typeface="Quattrocento Sans"/>
              <a:cs typeface="Quattrocento Sans"/>
              <a:sym typeface="Quattrocento Sans"/>
            </a:endParaRPr>
          </a:p>
        </p:txBody>
      </p:sp>
      <p:pic>
        <p:nvPicPr>
          <p:cNvPr id="249" name="Google Shape;249;p15"/>
          <p:cNvPicPr preferRelativeResize="0"/>
          <p:nvPr/>
        </p:nvPicPr>
        <p:blipFill rotWithShape="1">
          <a:blip r:embed="rId3">
            <a:alphaModFix/>
          </a:blip>
          <a:srcRect/>
          <a:stretch/>
        </p:blipFill>
        <p:spPr>
          <a:xfrm>
            <a:off x="876414" y="1798456"/>
            <a:ext cx="9818164" cy="46765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body" idx="1"/>
          </p:nvPr>
        </p:nvSpPr>
        <p:spPr>
          <a:xfrm>
            <a:off x="539496" y="1250077"/>
            <a:ext cx="10953068" cy="64008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These 8 pillars of excellence are bifurcated into 59 metrics.</a:t>
            </a:r>
            <a:endParaRPr>
              <a:latin typeface="Quattrocento Sans"/>
              <a:ea typeface="Quattrocento Sans"/>
              <a:cs typeface="Quattrocento Sans"/>
              <a:sym typeface="Quattrocento Sans"/>
            </a:endParaRPr>
          </a:p>
        </p:txBody>
      </p:sp>
      <p:sp>
        <p:nvSpPr>
          <p:cNvPr id="255" name="Google Shape;255;p16"/>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256" name="Google Shape;256;p16"/>
          <p:cNvSpPr txBox="1">
            <a:spLocks noGrp="1"/>
          </p:cNvSpPr>
          <p:nvPr>
            <p:ph type="dt" idx="10"/>
          </p:nvPr>
        </p:nvSpPr>
        <p:spPr>
          <a:xfrm>
            <a:off x="539496" y="6203952"/>
            <a:ext cx="32766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1400"/>
              <a:buFont typeface="Calibri"/>
              <a:buNone/>
            </a:pPr>
            <a:r>
              <a:rPr lang="en-US"/>
              <a:t>9/21/2022</a:t>
            </a:r>
            <a:endParaRPr/>
          </a:p>
        </p:txBody>
      </p:sp>
      <p:pic>
        <p:nvPicPr>
          <p:cNvPr id="257" name="Google Shape;257;p16"/>
          <p:cNvPicPr preferRelativeResize="0"/>
          <p:nvPr/>
        </p:nvPicPr>
        <p:blipFill rotWithShape="1">
          <a:blip r:embed="rId3">
            <a:alphaModFix/>
          </a:blip>
          <a:srcRect/>
          <a:stretch/>
        </p:blipFill>
        <p:spPr>
          <a:xfrm>
            <a:off x="539496" y="1965276"/>
            <a:ext cx="11109029" cy="4677472"/>
          </a:xfrm>
          <a:prstGeom prst="rect">
            <a:avLst/>
          </a:prstGeom>
          <a:noFill/>
          <a:ln>
            <a:noFill/>
          </a:ln>
        </p:spPr>
      </p:pic>
      <p:sp>
        <p:nvSpPr>
          <p:cNvPr id="258" name="Google Shape;258;p16"/>
          <p:cNvSpPr txBox="1"/>
          <p:nvPr/>
        </p:nvSpPr>
        <p:spPr>
          <a:xfrm>
            <a:off x="8880108" y="624116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16</a:t>
            </a:fld>
            <a:endParaRPr sz="1200" b="0" i="0" u="none" strike="noStrike" cap="none">
              <a:solidFill>
                <a:srgbClr val="595959"/>
              </a:solidFill>
              <a:latin typeface="Calibri"/>
              <a:ea typeface="Calibri"/>
              <a:cs typeface="Calibri"/>
              <a:sym typeface="Calibri"/>
            </a:endParaRPr>
          </a:p>
        </p:txBody>
      </p:sp>
      <p:sp>
        <p:nvSpPr>
          <p:cNvPr id="259" name="Google Shape;259;p16"/>
          <p:cNvSpPr txBox="1">
            <a:spLocks noGrp="1"/>
          </p:cNvSpPr>
          <p:nvPr>
            <p:ph type="title"/>
          </p:nvPr>
        </p:nvSpPr>
        <p:spPr>
          <a:xfrm>
            <a:off x="0" y="202131"/>
            <a:ext cx="12192000" cy="8381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PART B- APPLICATION FILLING</a:t>
            </a:r>
            <a:endParaRPr sz="4000" b="1">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7"/>
          <p:cNvSpPr txBox="1">
            <a:spLocks noGrp="1"/>
          </p:cNvSpPr>
          <p:nvPr>
            <p:ph type="body" idx="1"/>
          </p:nvPr>
        </p:nvSpPr>
        <p:spPr>
          <a:xfrm>
            <a:off x="580964" y="1429389"/>
            <a:ext cx="11030070" cy="838125"/>
          </a:xfrm>
          <a:prstGeom prst="rect">
            <a:avLst/>
          </a:prstGeom>
          <a:noFill/>
          <a:ln>
            <a:noFill/>
          </a:ln>
        </p:spPr>
        <p:txBody>
          <a:bodyPr spcFirstLastPara="1" wrap="square" lIns="91425" tIns="45700" rIns="91425" bIns="45700" anchor="t" anchorCtr="0">
            <a:normAutofit fontScale="25000" lnSpcReduction="20000"/>
          </a:bodyPr>
          <a:lstStyle/>
          <a:p>
            <a:pPr marL="228600" lvl="0" indent="-228600" algn="l" rtl="0">
              <a:lnSpc>
                <a:spcPct val="90000"/>
              </a:lnSpc>
              <a:spcBef>
                <a:spcPts val="0"/>
              </a:spcBef>
              <a:spcAft>
                <a:spcPts val="0"/>
              </a:spcAft>
              <a:buClr>
                <a:srgbClr val="3F3F3F"/>
              </a:buClr>
              <a:buSzPct val="100000"/>
              <a:buFont typeface="Noto Sans Symbols"/>
              <a:buChar char="✔"/>
            </a:pPr>
            <a:r>
              <a:rPr lang="en-US" sz="8000">
                <a:latin typeface="Quattrocento Sans"/>
                <a:ea typeface="Quattrocento Sans"/>
                <a:cs typeface="Quattrocento Sans"/>
                <a:sym typeface="Quattrocento Sans"/>
              </a:rPr>
              <a:t>Institute will be scored for every level selected for each metric.</a:t>
            </a:r>
            <a:endParaRPr/>
          </a:p>
          <a:p>
            <a:pPr marL="228600" lvl="0" indent="-101600" algn="l" rtl="0">
              <a:lnSpc>
                <a:spcPct val="90000"/>
              </a:lnSpc>
              <a:spcBef>
                <a:spcPts val="0"/>
              </a:spcBef>
              <a:spcAft>
                <a:spcPts val="0"/>
              </a:spcAft>
              <a:buClr>
                <a:srgbClr val="3F3F3F"/>
              </a:buClr>
              <a:buSzPct val="100000"/>
              <a:buFont typeface="Noto Sans Symbols"/>
              <a:buNone/>
            </a:pPr>
            <a:endParaRPr sz="8000">
              <a:latin typeface="Quattrocento Sans"/>
              <a:ea typeface="Quattrocento Sans"/>
              <a:cs typeface="Quattrocento Sans"/>
              <a:sym typeface="Quattrocento Sans"/>
            </a:endParaRPr>
          </a:p>
          <a:p>
            <a:pPr marL="228600" lvl="0" indent="-101600" algn="l" rtl="0">
              <a:lnSpc>
                <a:spcPct val="90000"/>
              </a:lnSpc>
              <a:spcBef>
                <a:spcPts val="0"/>
              </a:spcBef>
              <a:spcAft>
                <a:spcPts val="0"/>
              </a:spcAft>
              <a:buClr>
                <a:srgbClr val="3F3F3F"/>
              </a:buClr>
              <a:buSzPct val="100000"/>
              <a:buFont typeface="Noto Sans Symbols"/>
              <a:buNone/>
            </a:pPr>
            <a:endParaRPr sz="8000">
              <a:latin typeface="Quattrocento Sans"/>
              <a:ea typeface="Quattrocento Sans"/>
              <a:cs typeface="Quattrocento Sans"/>
              <a:sym typeface="Quattrocento Sans"/>
            </a:endParaRPr>
          </a:p>
          <a:p>
            <a:pPr marL="228600" lvl="0" indent="-228600" algn="l" rtl="0">
              <a:lnSpc>
                <a:spcPct val="100000"/>
              </a:lnSpc>
              <a:spcBef>
                <a:spcPts val="0"/>
              </a:spcBef>
              <a:spcAft>
                <a:spcPts val="0"/>
              </a:spcAft>
              <a:buSzPct val="100000"/>
              <a:buFont typeface="Noto Sans Symbols"/>
              <a:buChar char="✔"/>
            </a:pPr>
            <a:r>
              <a:rPr lang="en-US" sz="8000">
                <a:latin typeface="Quattrocento Sans"/>
                <a:ea typeface="Quattrocento Sans"/>
                <a:cs typeface="Quattrocento Sans"/>
                <a:sym typeface="Quattrocento Sans"/>
              </a:rPr>
              <a:t>The Institute is required to upload documentation supporting their claims in each metric</a:t>
            </a:r>
            <a:r>
              <a:rPr lang="en-US" sz="2000">
                <a:latin typeface="Quattrocento Sans"/>
                <a:ea typeface="Quattrocento Sans"/>
                <a:cs typeface="Quattrocento Sans"/>
                <a:sym typeface="Quattrocento Sans"/>
              </a:rPr>
              <a:t>.</a:t>
            </a:r>
            <a:endParaRPr sz="2000">
              <a:latin typeface="Quattrocento Sans"/>
              <a:ea typeface="Quattrocento Sans"/>
              <a:cs typeface="Quattrocento Sans"/>
              <a:sym typeface="Quattrocento Sans"/>
            </a:endParaRPr>
          </a:p>
          <a:p>
            <a:pPr marL="228600" lvl="0" indent="-101600" algn="l" rtl="0">
              <a:lnSpc>
                <a:spcPct val="90000"/>
              </a:lnSpc>
              <a:spcBef>
                <a:spcPts val="0"/>
              </a:spcBef>
              <a:spcAft>
                <a:spcPts val="0"/>
              </a:spcAft>
              <a:buClr>
                <a:srgbClr val="3F3F3F"/>
              </a:buClr>
              <a:buSzPts val="2000"/>
              <a:buFont typeface="Noto Sans Symbols"/>
              <a:buNone/>
            </a:pPr>
            <a:endParaRPr>
              <a:latin typeface="Quattrocento Sans"/>
              <a:ea typeface="Quattrocento Sans"/>
              <a:cs typeface="Quattrocento Sans"/>
              <a:sym typeface="Quattrocento Sans"/>
            </a:endParaRPr>
          </a:p>
        </p:txBody>
      </p:sp>
      <p:sp>
        <p:nvSpPr>
          <p:cNvPr id="265" name="Google Shape;265;p17"/>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66" name="Google Shape;266;p17"/>
          <p:cNvPicPr preferRelativeResize="0"/>
          <p:nvPr/>
        </p:nvPicPr>
        <p:blipFill rotWithShape="1">
          <a:blip r:embed="rId3">
            <a:alphaModFix/>
          </a:blip>
          <a:srcRect/>
          <a:stretch/>
        </p:blipFill>
        <p:spPr>
          <a:xfrm>
            <a:off x="936857" y="2556374"/>
            <a:ext cx="10318283" cy="4012703"/>
          </a:xfrm>
          <a:prstGeom prst="rect">
            <a:avLst/>
          </a:prstGeom>
          <a:noFill/>
          <a:ln w="9525" cap="flat" cmpd="sng">
            <a:solidFill>
              <a:schemeClr val="dk1"/>
            </a:solidFill>
            <a:prstDash val="solid"/>
            <a:round/>
            <a:headEnd type="none" w="sm" len="sm"/>
            <a:tailEnd type="none" w="sm" len="sm"/>
          </a:ln>
        </p:spPr>
      </p:pic>
      <p:sp>
        <p:nvSpPr>
          <p:cNvPr id="267" name="Google Shape;267;p17"/>
          <p:cNvSpPr txBox="1">
            <a:spLocks noGrp="1"/>
          </p:cNvSpPr>
          <p:nvPr>
            <p:ph type="title"/>
          </p:nvPr>
        </p:nvSpPr>
        <p:spPr>
          <a:xfrm>
            <a:off x="0" y="202131"/>
            <a:ext cx="12192000" cy="8381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PART B- APPLICATION FILLING</a:t>
            </a:r>
            <a:endParaRPr sz="4000" b="1">
              <a:latin typeface="Quattrocento Sans"/>
              <a:ea typeface="Quattrocento Sans"/>
              <a:cs typeface="Quattrocento Sans"/>
              <a:sym typeface="Quattrocento Sans"/>
            </a:endParaRPr>
          </a:p>
        </p:txBody>
      </p:sp>
      <p:sp>
        <p:nvSpPr>
          <p:cNvPr id="268" name="Google Shape;268;p17"/>
          <p:cNvSpPr/>
          <p:nvPr/>
        </p:nvSpPr>
        <p:spPr>
          <a:xfrm>
            <a:off x="3082412" y="5294671"/>
            <a:ext cx="280219" cy="309716"/>
          </a:xfrm>
          <a:prstGeom prst="rect">
            <a:avLst/>
          </a:prstGeom>
          <a:noFill/>
          <a:ln w="28575"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269" name="Google Shape;269;p17"/>
          <p:cNvCxnSpPr/>
          <p:nvPr/>
        </p:nvCxnSpPr>
        <p:spPr>
          <a:xfrm rot="10800000">
            <a:off x="3362631" y="5449529"/>
            <a:ext cx="516195" cy="0"/>
          </a:xfrm>
          <a:prstGeom prst="straightConnector1">
            <a:avLst/>
          </a:prstGeom>
          <a:noFill/>
          <a:ln w="38100" cap="flat" cmpd="sng">
            <a:solidFill>
              <a:srgbClr val="262626"/>
            </a:solidFill>
            <a:prstDash val="solid"/>
            <a:miter lim="800000"/>
            <a:headEnd type="none" w="sm" len="sm"/>
            <a:tailEnd type="triangle" w="med" len="med"/>
          </a:ln>
        </p:spPr>
      </p:cxnSp>
      <p:sp>
        <p:nvSpPr>
          <p:cNvPr id="270" name="Google Shape;270;p17"/>
          <p:cNvSpPr txBox="1"/>
          <p:nvPr/>
        </p:nvSpPr>
        <p:spPr>
          <a:xfrm>
            <a:off x="4085303" y="5294671"/>
            <a:ext cx="1422883" cy="27699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Doc Upload Icon</a:t>
            </a:r>
            <a:endParaRPr sz="1200" b="1">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8"/>
          <p:cNvSpPr txBox="1">
            <a:spLocks noGrp="1"/>
          </p:cNvSpPr>
          <p:nvPr>
            <p:ph type="body" idx="1"/>
          </p:nvPr>
        </p:nvSpPr>
        <p:spPr>
          <a:xfrm>
            <a:off x="539496" y="1298713"/>
            <a:ext cx="11109030" cy="909815"/>
          </a:xfrm>
          <a:prstGeom prst="rect">
            <a:avLst/>
          </a:prstGeom>
          <a:noFill/>
          <a:ln>
            <a:noFill/>
          </a:ln>
        </p:spPr>
        <p:txBody>
          <a:bodyPr spcFirstLastPara="1" wrap="square" lIns="91425" tIns="45700" rIns="91425" bIns="45700" anchor="t" anchorCtr="0">
            <a:normAutofit/>
          </a:bodyPr>
          <a:lstStyle/>
          <a:p>
            <a:pPr marL="285750" lvl="0" indent="-285750" algn="just" rtl="0">
              <a:lnSpc>
                <a:spcPct val="90000"/>
              </a:lnSpc>
              <a:spcBef>
                <a:spcPts val="100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Once the institute submits Part B of the application, a Self-assessment score will be generated for the institute.</a:t>
            </a:r>
            <a:endParaRPr sz="1100">
              <a:latin typeface="Arial"/>
              <a:ea typeface="Arial"/>
              <a:cs typeface="Arial"/>
              <a:sym typeface="Arial"/>
            </a:endParaRPr>
          </a:p>
        </p:txBody>
      </p:sp>
      <p:sp>
        <p:nvSpPr>
          <p:cNvPr id="276" name="Google Shape;276;p18"/>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77" name="Google Shape;277;p18"/>
          <p:cNvPicPr preferRelativeResize="0"/>
          <p:nvPr/>
        </p:nvPicPr>
        <p:blipFill rotWithShape="1">
          <a:blip r:embed="rId3">
            <a:alphaModFix/>
          </a:blip>
          <a:srcRect/>
          <a:stretch/>
        </p:blipFill>
        <p:spPr>
          <a:xfrm>
            <a:off x="922602" y="2268566"/>
            <a:ext cx="10342818" cy="4264967"/>
          </a:xfrm>
          <a:prstGeom prst="rect">
            <a:avLst/>
          </a:prstGeom>
          <a:noFill/>
          <a:ln w="9525" cap="flat" cmpd="sng">
            <a:solidFill>
              <a:schemeClr val="dk1"/>
            </a:solidFill>
            <a:prstDash val="solid"/>
            <a:round/>
            <a:headEnd type="none" w="sm" len="sm"/>
            <a:tailEnd type="none" w="sm" len="sm"/>
          </a:ln>
        </p:spPr>
      </p:pic>
      <p:sp>
        <p:nvSpPr>
          <p:cNvPr id="278" name="Google Shape;278;p18"/>
          <p:cNvSpPr txBox="1">
            <a:spLocks noGrp="1"/>
          </p:cNvSpPr>
          <p:nvPr>
            <p:ph type="title"/>
          </p:nvPr>
        </p:nvSpPr>
        <p:spPr>
          <a:xfrm>
            <a:off x="0" y="202131"/>
            <a:ext cx="12192000" cy="83812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a:latin typeface="Quattrocento Sans"/>
                <a:ea typeface="Quattrocento Sans"/>
                <a:cs typeface="Quattrocento Sans"/>
                <a:sym typeface="Quattrocento Sans"/>
              </a:rPr>
              <a:t>SELF- ASSESSMENT SCORE</a:t>
            </a:r>
            <a:endParaRPr sz="4000" b="1">
              <a:latin typeface="Quattrocento Sans"/>
              <a:ea typeface="Quattrocento Sans"/>
              <a:cs typeface="Quattrocento Sans"/>
              <a:sym typeface="Quattrocento Sans"/>
            </a:endParaRPr>
          </a:p>
        </p:txBody>
      </p:sp>
      <p:sp>
        <p:nvSpPr>
          <p:cNvPr id="279" name="Google Shape;279;p18"/>
          <p:cNvSpPr/>
          <p:nvPr/>
        </p:nvSpPr>
        <p:spPr>
          <a:xfrm>
            <a:off x="9804400" y="4030133"/>
            <a:ext cx="1219200" cy="25034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19</a:t>
            </a:fld>
            <a:endParaRPr/>
          </a:p>
        </p:txBody>
      </p:sp>
      <p:sp>
        <p:nvSpPr>
          <p:cNvPr id="285" name="Google Shape;285;p19"/>
          <p:cNvSpPr txBox="1"/>
          <p:nvPr/>
        </p:nvSpPr>
        <p:spPr>
          <a:xfrm>
            <a:off x="339380" y="2391392"/>
            <a:ext cx="8632501"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i="0" u="none" strike="noStrike" cap="none">
                <a:solidFill>
                  <a:srgbClr val="000000"/>
                </a:solidFill>
                <a:latin typeface="Rockwell"/>
                <a:ea typeface="Rockwell"/>
                <a:cs typeface="Rockwell"/>
                <a:sym typeface="Rockwell"/>
              </a:rPr>
              <a:t>STAGE 3: DESKTOP ASSESSMENT</a:t>
            </a:r>
            <a:endParaRPr sz="6000" i="0" u="none" strike="noStrike" cap="none">
              <a:solidFill>
                <a:srgbClr val="000000"/>
              </a:solidFill>
              <a:latin typeface="Rockwell"/>
              <a:ea typeface="Rockwell"/>
              <a:cs typeface="Rockwell"/>
              <a:sym typeface="Rockwell"/>
            </a:endParaRPr>
          </a:p>
        </p:txBody>
      </p:sp>
      <p:grpSp>
        <p:nvGrpSpPr>
          <p:cNvPr id="286" name="Google Shape;286;p19"/>
          <p:cNvGrpSpPr/>
          <p:nvPr/>
        </p:nvGrpSpPr>
        <p:grpSpPr>
          <a:xfrm>
            <a:off x="9444489" y="1"/>
            <a:ext cx="2634440" cy="6017342"/>
            <a:chOff x="329184" y="1"/>
            <a:chExt cx="524256" cy="5777808"/>
          </a:xfrm>
        </p:grpSpPr>
        <p:cxnSp>
          <p:nvCxnSpPr>
            <p:cNvPr id="287" name="Google Shape;287;p19"/>
            <p:cNvCxnSpPr/>
            <p:nvPr/>
          </p:nvCxnSpPr>
          <p:spPr>
            <a:xfrm rot="10800000">
              <a:off x="329184" y="5777809"/>
              <a:ext cx="521208" cy="0"/>
            </a:xfrm>
            <a:prstGeom prst="straightConnector1">
              <a:avLst/>
            </a:prstGeom>
            <a:noFill/>
            <a:ln w="152400" cap="flat" cmpd="sng">
              <a:solidFill>
                <a:schemeClr val="accent4"/>
              </a:solidFill>
              <a:prstDash val="solid"/>
              <a:miter lim="800000"/>
              <a:headEnd type="none" w="sm" len="sm"/>
              <a:tailEnd type="none" w="sm" len="sm"/>
            </a:ln>
          </p:spPr>
        </p:cxnSp>
        <p:sp>
          <p:nvSpPr>
            <p:cNvPr id="288" name="Google Shape;288;p19"/>
            <p:cNvSpPr/>
            <p:nvPr/>
          </p:nvSpPr>
          <p:spPr>
            <a:xfrm>
              <a:off x="329184" y="1"/>
              <a:ext cx="524256" cy="55321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pic>
        <p:nvPicPr>
          <p:cNvPr id="289" name="Google Shape;289;p19"/>
          <p:cNvPicPr preferRelativeResize="0"/>
          <p:nvPr/>
        </p:nvPicPr>
        <p:blipFill rotWithShape="1">
          <a:blip r:embed="rId3">
            <a:alphaModFix/>
          </a:blip>
          <a:srcRect l="14306" t="11206" r="13648" b="8862"/>
          <a:stretch/>
        </p:blipFill>
        <p:spPr>
          <a:xfrm>
            <a:off x="9626802" y="1359145"/>
            <a:ext cx="2289673" cy="31968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28" name="Google Shape;128;p2"/>
          <p:cNvGrpSpPr/>
          <p:nvPr/>
        </p:nvGrpSpPr>
        <p:grpSpPr>
          <a:xfrm>
            <a:off x="9704458" y="1422655"/>
            <a:ext cx="2492614" cy="4781297"/>
            <a:chOff x="9704458" y="1422655"/>
            <a:chExt cx="2492614" cy="4781297"/>
          </a:xfrm>
        </p:grpSpPr>
        <p:grpSp>
          <p:nvGrpSpPr>
            <p:cNvPr id="129" name="Google Shape;129;p2"/>
            <p:cNvGrpSpPr/>
            <p:nvPr/>
          </p:nvGrpSpPr>
          <p:grpSpPr>
            <a:xfrm>
              <a:off x="9704458" y="1422655"/>
              <a:ext cx="2169884" cy="4781297"/>
              <a:chOff x="9704458" y="1422655"/>
              <a:chExt cx="2169884" cy="4781297"/>
            </a:xfrm>
          </p:grpSpPr>
          <p:sp>
            <p:nvSpPr>
              <p:cNvPr id="130" name="Google Shape;130;p2"/>
              <p:cNvSpPr/>
              <p:nvPr/>
            </p:nvSpPr>
            <p:spPr>
              <a:xfrm>
                <a:off x="9704458" y="1422655"/>
                <a:ext cx="2169884" cy="4781297"/>
              </a:xfrm>
              <a:prstGeom prst="roundRect">
                <a:avLst>
                  <a:gd name="adj" fmla="val 10000"/>
                </a:avLst>
              </a:prstGeom>
              <a:solidFill>
                <a:srgbClr val="F4B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9971292" y="1805874"/>
                <a:ext cx="1636216" cy="1399486"/>
              </a:xfrm>
              <a:prstGeom prst="ellipse">
                <a:avLst/>
              </a:prstGeom>
              <a:blipFill rotWithShape="1">
                <a:blip r:embed="rId3">
                  <a:alphaModFix/>
                </a:blip>
                <a:stretch>
                  <a:fillRect l="-2998" r="-2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132" name="Google Shape;132;p2"/>
            <p:cNvSpPr txBox="1"/>
            <p:nvPr/>
          </p:nvSpPr>
          <p:spPr>
            <a:xfrm>
              <a:off x="9704458" y="3374375"/>
              <a:ext cx="2492614" cy="3139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Certificate Generation</a:t>
              </a:r>
              <a:endParaRPr/>
            </a:p>
          </p:txBody>
        </p:sp>
      </p:grpSp>
      <p:sp>
        <p:nvSpPr>
          <p:cNvPr id="107" name="Google Shape;107;p2"/>
          <p:cNvSpPr txBox="1">
            <a:spLocks noGrp="1"/>
          </p:cNvSpPr>
          <p:nvPr>
            <p:ph type="title"/>
          </p:nvPr>
        </p:nvSpPr>
        <p:spPr>
          <a:xfrm>
            <a:off x="0" y="371301"/>
            <a:ext cx="1219200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PROCESS FLOW</a:t>
            </a:r>
            <a:endParaRPr sz="4000" b="1">
              <a:latin typeface="Quattrocento Sans"/>
              <a:ea typeface="Quattrocento Sans"/>
              <a:cs typeface="Quattrocento Sans"/>
              <a:sym typeface="Quattrocento Sans"/>
            </a:endParaRPr>
          </a:p>
        </p:txBody>
      </p:sp>
      <p:sp>
        <p:nvSpPr>
          <p:cNvPr id="108" name="Google Shape;108;p2"/>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grpSp>
        <p:nvGrpSpPr>
          <p:cNvPr id="109" name="Google Shape;109;p2"/>
          <p:cNvGrpSpPr/>
          <p:nvPr/>
        </p:nvGrpSpPr>
        <p:grpSpPr>
          <a:xfrm>
            <a:off x="258064" y="1422655"/>
            <a:ext cx="2169884" cy="4781297"/>
            <a:chOff x="258064" y="1422655"/>
            <a:chExt cx="2169884" cy="4781297"/>
          </a:xfrm>
        </p:grpSpPr>
        <p:sp>
          <p:nvSpPr>
            <p:cNvPr id="110" name="Google Shape;110;p2"/>
            <p:cNvSpPr/>
            <p:nvPr/>
          </p:nvSpPr>
          <p:spPr>
            <a:xfrm>
              <a:off x="258064" y="1422655"/>
              <a:ext cx="2169884" cy="4781297"/>
            </a:xfrm>
            <a:prstGeom prst="roundRect">
              <a:avLst>
                <a:gd name="adj" fmla="val 10000"/>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1" name="Google Shape;111;p2"/>
            <p:cNvSpPr txBox="1"/>
            <p:nvPr/>
          </p:nvSpPr>
          <p:spPr>
            <a:xfrm>
              <a:off x="258064" y="3335173"/>
              <a:ext cx="2169884" cy="1912518"/>
            </a:xfrm>
            <a:prstGeom prst="rect">
              <a:avLst/>
            </a:prstGeom>
            <a:noFill/>
            <a:ln>
              <a:noFill/>
            </a:ln>
          </p:spPr>
          <p:txBody>
            <a:bodyPr spcFirstLastPara="1" wrap="square" lIns="113775" tIns="113775" rIns="113775" bIns="113775" anchor="t" anchorCtr="1">
              <a:no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Registration</a:t>
              </a:r>
              <a:endParaRPr sz="1600" b="1" i="0" u="none" strike="noStrike" cap="none">
                <a:solidFill>
                  <a:schemeClr val="dk1"/>
                </a:solidFill>
                <a:latin typeface="Calibri"/>
                <a:ea typeface="Calibri"/>
                <a:cs typeface="Calibri"/>
                <a:sym typeface="Calibri"/>
              </a:endParaRPr>
            </a:p>
            <a:p>
              <a:pPr marL="171450" marR="0" lvl="1" indent="-171450" algn="l" rtl="0">
                <a:lnSpc>
                  <a:spcPct val="90000"/>
                </a:lnSpc>
                <a:spcBef>
                  <a:spcPts val="56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Institute will register itself on the NSCSTI Portal by the following two methods:</a:t>
              </a:r>
              <a:endParaRPr sz="1600" b="0" i="0" u="none" strike="noStrike" cap="none">
                <a:solidFill>
                  <a:schemeClr val="dk1"/>
                </a:solidFill>
                <a:latin typeface="Calibri"/>
                <a:ea typeface="Calibri"/>
                <a:cs typeface="Calibri"/>
                <a:sym typeface="Calibri"/>
              </a:endParaRPr>
            </a:p>
            <a:p>
              <a:pPr marL="457200" marR="0" lvl="1" indent="0" algn="l" rtl="0">
                <a:lnSpc>
                  <a:spcPct val="90000"/>
                </a:lnSpc>
                <a:spcBef>
                  <a:spcPts val="560"/>
                </a:spcBef>
                <a:spcAft>
                  <a:spcPts val="0"/>
                </a:spcAft>
                <a:buNone/>
              </a:pPr>
              <a:r>
                <a:rPr lang="en-US" sz="1600" b="0" i="0" u="none" strike="noStrike" cap="none">
                  <a:solidFill>
                    <a:schemeClr val="dk1"/>
                  </a:solidFill>
                  <a:latin typeface="Calibri"/>
                  <a:ea typeface="Calibri"/>
                  <a:cs typeface="Calibri"/>
                  <a:sym typeface="Calibri"/>
                </a:rPr>
                <a:t>METHOD 1: Dropdown</a:t>
              </a:r>
              <a:endParaRPr/>
            </a:p>
            <a:p>
              <a:pPr marL="457200" marR="0" lvl="1" indent="0" algn="l" rtl="0">
                <a:lnSpc>
                  <a:spcPct val="90000"/>
                </a:lnSpc>
                <a:spcBef>
                  <a:spcPts val="560"/>
                </a:spcBef>
                <a:spcAft>
                  <a:spcPts val="0"/>
                </a:spcAft>
                <a:buNone/>
              </a:pPr>
              <a:r>
                <a:rPr lang="en-US" sz="1600" b="0" i="0" u="none" strike="noStrike" cap="none">
                  <a:solidFill>
                    <a:schemeClr val="dk1"/>
                  </a:solidFill>
                  <a:latin typeface="Calibri"/>
                  <a:ea typeface="Calibri"/>
                  <a:cs typeface="Calibri"/>
                  <a:sym typeface="Calibri"/>
                </a:rPr>
                <a:t>METHOD 2: Signup </a:t>
              </a:r>
              <a:endParaRPr sz="1800" b="0" i="0" u="none" strike="noStrike" cap="none">
                <a:solidFill>
                  <a:schemeClr val="dk1"/>
                </a:solidFill>
                <a:latin typeface="Calibri"/>
                <a:ea typeface="Calibri"/>
                <a:cs typeface="Calibri"/>
                <a:sym typeface="Calibri"/>
              </a:endParaRPr>
            </a:p>
          </p:txBody>
        </p:sp>
        <p:sp>
          <p:nvSpPr>
            <p:cNvPr id="112" name="Google Shape;112;p2"/>
            <p:cNvSpPr/>
            <p:nvPr/>
          </p:nvSpPr>
          <p:spPr>
            <a:xfrm>
              <a:off x="615570" y="1773601"/>
              <a:ext cx="1564628" cy="1399486"/>
            </a:xfrm>
            <a:prstGeom prst="ellipse">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113" name="Google Shape;113;p2"/>
          <p:cNvGrpSpPr/>
          <p:nvPr/>
        </p:nvGrpSpPr>
        <p:grpSpPr>
          <a:xfrm>
            <a:off x="2494865" y="1422655"/>
            <a:ext cx="2453227" cy="4781297"/>
            <a:chOff x="2494865" y="1422655"/>
            <a:chExt cx="2453227" cy="4781297"/>
          </a:xfrm>
        </p:grpSpPr>
        <p:sp>
          <p:nvSpPr>
            <p:cNvPr id="114" name="Google Shape;114;p2"/>
            <p:cNvSpPr/>
            <p:nvPr/>
          </p:nvSpPr>
          <p:spPr>
            <a:xfrm>
              <a:off x="2494865" y="1422655"/>
              <a:ext cx="2453227" cy="4781297"/>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5" name="Google Shape;115;p2"/>
            <p:cNvSpPr txBox="1"/>
            <p:nvPr/>
          </p:nvSpPr>
          <p:spPr>
            <a:xfrm>
              <a:off x="2494865" y="3335173"/>
              <a:ext cx="2453227" cy="1912518"/>
            </a:xfrm>
            <a:prstGeom prst="rect">
              <a:avLst/>
            </a:prstGeom>
            <a:noFill/>
            <a:ln>
              <a:noFill/>
            </a:ln>
          </p:spPr>
          <p:txBody>
            <a:bodyPr spcFirstLastPara="1" wrap="square" lIns="113775" tIns="113775" rIns="113775" bIns="113775" anchor="t" anchorCtr="1">
              <a:no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Application Filling</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560"/>
                </a:spcBef>
                <a:spcAft>
                  <a:spcPts val="0"/>
                </a:spcAft>
                <a:buClr>
                  <a:schemeClr val="dk1"/>
                </a:buClr>
                <a:buSzPts val="1600"/>
                <a:buFont typeface="Calibri"/>
                <a:buChar char="•"/>
              </a:pPr>
              <a:r>
                <a:rPr lang="en-US" sz="1600" b="1" i="0" u="sng" strike="noStrike" cap="none">
                  <a:solidFill>
                    <a:schemeClr val="dk1"/>
                  </a:solidFill>
                  <a:latin typeface="Calibri"/>
                  <a:ea typeface="Calibri"/>
                  <a:cs typeface="Calibri"/>
                  <a:sym typeface="Calibri"/>
                </a:rPr>
                <a:t>Application Form (Part A)</a:t>
              </a:r>
              <a:r>
                <a:rPr lang="en-US" sz="1600" b="1" i="0" u="none" strike="noStrike" cap="none">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The application form contains 86 questions.</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40"/>
                </a:spcBef>
                <a:spcAft>
                  <a:spcPts val="0"/>
                </a:spcAft>
                <a:buClr>
                  <a:schemeClr val="dk2"/>
                </a:buClr>
                <a:buSzPts val="1600"/>
                <a:buFont typeface="Calibri"/>
                <a:buChar char="•"/>
              </a:pPr>
              <a:r>
                <a:rPr lang="en-US" sz="1600" b="1" i="0" u="sng" strike="noStrike" cap="none">
                  <a:solidFill>
                    <a:schemeClr val="dk1"/>
                  </a:solidFill>
                  <a:latin typeface="Calibri"/>
                  <a:ea typeface="Calibri"/>
                  <a:cs typeface="Calibri"/>
                  <a:sym typeface="Calibri"/>
                </a:rPr>
                <a:t>National Standards (Part B)</a:t>
              </a:r>
              <a:r>
                <a:rPr lang="en-US" sz="1600" b="1" i="0" u="none" strike="noStrike" cap="none">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The National Standards is bifurcated into eight pillars consisting of 59 objective type questions.</a:t>
              </a:r>
              <a:endParaRPr sz="1800" b="0" i="0" u="none" strike="noStrike" cap="none">
                <a:solidFill>
                  <a:schemeClr val="dk1"/>
                </a:solidFill>
                <a:latin typeface="Calibri"/>
                <a:ea typeface="Calibri"/>
                <a:cs typeface="Calibri"/>
                <a:sym typeface="Calibri"/>
              </a:endParaRPr>
            </a:p>
          </p:txBody>
        </p:sp>
        <p:sp>
          <p:nvSpPr>
            <p:cNvPr id="116" name="Google Shape;116;p2"/>
            <p:cNvSpPr/>
            <p:nvPr/>
          </p:nvSpPr>
          <p:spPr>
            <a:xfrm>
              <a:off x="2939165" y="1805874"/>
              <a:ext cx="1564628" cy="1399486"/>
            </a:xfrm>
            <a:prstGeom prst="ellipse">
              <a:avLst/>
            </a:prstGeom>
            <a:blipFill rotWithShape="1">
              <a:blip r:embed="rId5">
                <a:alphaModFix/>
              </a:blip>
              <a:stretch>
                <a:fillRect l="-998" r="-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117" name="Google Shape;117;p2"/>
          <p:cNvGrpSpPr/>
          <p:nvPr/>
        </p:nvGrpSpPr>
        <p:grpSpPr>
          <a:xfrm>
            <a:off x="5017790" y="1422655"/>
            <a:ext cx="2391190" cy="4781297"/>
            <a:chOff x="5017790" y="1422655"/>
            <a:chExt cx="2391190" cy="4781297"/>
          </a:xfrm>
        </p:grpSpPr>
        <p:sp>
          <p:nvSpPr>
            <p:cNvPr id="118" name="Google Shape;118;p2"/>
            <p:cNvSpPr/>
            <p:nvPr/>
          </p:nvSpPr>
          <p:spPr>
            <a:xfrm>
              <a:off x="5017790" y="1422655"/>
              <a:ext cx="2391190" cy="4781297"/>
            </a:xfrm>
            <a:prstGeom prst="roundRect">
              <a:avLst>
                <a:gd name="adj" fmla="val 10000"/>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119" name="Google Shape;119;p2"/>
            <p:cNvGrpSpPr/>
            <p:nvPr/>
          </p:nvGrpSpPr>
          <p:grpSpPr>
            <a:xfrm>
              <a:off x="5017790" y="1805874"/>
              <a:ext cx="2391190" cy="3441817"/>
              <a:chOff x="5017790" y="1805874"/>
              <a:chExt cx="2391190" cy="3441817"/>
            </a:xfrm>
          </p:grpSpPr>
          <p:sp>
            <p:nvSpPr>
              <p:cNvPr id="120" name="Google Shape;120;p2"/>
              <p:cNvSpPr txBox="1"/>
              <p:nvPr/>
            </p:nvSpPr>
            <p:spPr>
              <a:xfrm>
                <a:off x="5017790" y="3335173"/>
                <a:ext cx="2391190" cy="1912518"/>
              </a:xfrm>
              <a:prstGeom prst="rect">
                <a:avLst/>
              </a:prstGeom>
              <a:noFill/>
              <a:ln>
                <a:noFill/>
              </a:ln>
            </p:spPr>
            <p:txBody>
              <a:bodyPr spcFirstLastPara="1" wrap="square" lIns="113775" tIns="113775" rIns="113775" bIns="113775" anchor="t" anchorCtr="1">
                <a:no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Desktop Assessment</a:t>
                </a: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560"/>
                  </a:spcBef>
                  <a:spcAft>
                    <a:spcPts val="0"/>
                  </a:spcAft>
                  <a:buClr>
                    <a:schemeClr val="dk1"/>
                  </a:buClr>
                  <a:buSzPts val="1600"/>
                  <a:buFont typeface="Calibri"/>
                  <a:buChar char="•"/>
                </a:pPr>
                <a:r>
                  <a:rPr lang="en-US" sz="1600" b="0" i="0" u="none" strike="noStrike" cap="none">
                    <a:solidFill>
                      <a:schemeClr val="dk1"/>
                    </a:solidFill>
                    <a:latin typeface="Calibri"/>
                    <a:ea typeface="Calibri"/>
                    <a:cs typeface="Calibri"/>
                    <a:sym typeface="Calibri"/>
                  </a:rPr>
                  <a:t>Desktop assessor will review application based on  enclosed documents  </a:t>
                </a:r>
                <a:endParaRPr sz="1600" b="0" i="0" u="none" strike="noStrike" cap="none">
                  <a:solidFill>
                    <a:schemeClr val="dk1"/>
                  </a:solidFill>
                  <a:latin typeface="Calibri"/>
                  <a:ea typeface="Calibri"/>
                  <a:cs typeface="Calibri"/>
                  <a:sym typeface="Calibri"/>
                </a:endParaRPr>
              </a:p>
            </p:txBody>
          </p:sp>
          <p:sp>
            <p:nvSpPr>
              <p:cNvPr id="121" name="Google Shape;121;p2"/>
              <p:cNvSpPr/>
              <p:nvPr/>
            </p:nvSpPr>
            <p:spPr>
              <a:xfrm>
                <a:off x="5390677" y="1805874"/>
                <a:ext cx="1636216" cy="1399486"/>
              </a:xfrm>
              <a:prstGeom prst="ellipse">
                <a:avLst/>
              </a:prstGeom>
              <a:blipFill rotWithShape="1">
                <a:blip r:embed="rId6">
                  <a:alphaModFix/>
                </a:blip>
                <a:stretch>
                  <a:fillRect l="-2998" r="-2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grpSp>
        <p:nvGrpSpPr>
          <p:cNvPr id="122" name="Google Shape;122;p2"/>
          <p:cNvGrpSpPr/>
          <p:nvPr/>
        </p:nvGrpSpPr>
        <p:grpSpPr>
          <a:xfrm>
            <a:off x="7469477" y="1422655"/>
            <a:ext cx="2169884" cy="4781297"/>
            <a:chOff x="7469477" y="1422655"/>
            <a:chExt cx="2169884" cy="4781297"/>
          </a:xfrm>
        </p:grpSpPr>
        <p:sp>
          <p:nvSpPr>
            <p:cNvPr id="123" name="Google Shape;123;p2"/>
            <p:cNvSpPr/>
            <p:nvPr/>
          </p:nvSpPr>
          <p:spPr>
            <a:xfrm>
              <a:off x="7469477" y="1422655"/>
              <a:ext cx="2169884" cy="4781297"/>
            </a:xfrm>
            <a:prstGeom prst="roundRect">
              <a:avLst>
                <a:gd name="adj" fmla="val 10000"/>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4" name="Google Shape;124;p2"/>
            <p:cNvSpPr txBox="1"/>
            <p:nvPr/>
          </p:nvSpPr>
          <p:spPr>
            <a:xfrm>
              <a:off x="7469477" y="3119368"/>
              <a:ext cx="2169884" cy="1912518"/>
            </a:xfrm>
            <a:prstGeom prst="rect">
              <a:avLst/>
            </a:prstGeom>
            <a:noFill/>
            <a:ln>
              <a:noFill/>
            </a:ln>
          </p:spPr>
          <p:txBody>
            <a:bodyPr spcFirstLastPara="1" wrap="square" lIns="113775" tIns="113775" rIns="113775" bIns="113775" anchor="ctr" anchorCtr="0">
              <a:noAutofit/>
            </a:bodyPr>
            <a:lstStyle/>
            <a:p>
              <a:pPr marL="0" marR="0" lvl="0" indent="0" algn="l" rtl="0">
                <a:lnSpc>
                  <a:spcPct val="9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Onsite Assessment   </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r>
                <a:rPr lang="en-US" sz="1600" b="0" i="0" u="none" strike="noStrike" cap="none">
                  <a:solidFill>
                    <a:schemeClr val="dk1"/>
                  </a:solidFill>
                  <a:latin typeface="Calibri"/>
                  <a:ea typeface="Calibri"/>
                  <a:cs typeface="Calibri"/>
                  <a:sym typeface="Calibri"/>
                </a:rPr>
                <a:t>Post successful Desktop Assessment, an on-site assessment will be scheduled by the desktop assessor</a:t>
              </a:r>
              <a:endParaRPr sz="1600" b="1" i="0" u="none" strike="noStrike" cap="none">
                <a:solidFill>
                  <a:schemeClr val="dk1"/>
                </a:solidFill>
                <a:latin typeface="Calibri"/>
                <a:ea typeface="Calibri"/>
                <a:cs typeface="Calibri"/>
                <a:sym typeface="Calibri"/>
              </a:endParaRPr>
            </a:p>
          </p:txBody>
        </p:sp>
        <p:sp>
          <p:nvSpPr>
            <p:cNvPr id="125" name="Google Shape;125;p2"/>
            <p:cNvSpPr/>
            <p:nvPr/>
          </p:nvSpPr>
          <p:spPr>
            <a:xfrm>
              <a:off x="7736311" y="1805874"/>
              <a:ext cx="1636216" cy="1399486"/>
            </a:xfrm>
            <a:prstGeom prst="ellipse">
              <a:avLst/>
            </a:prstGeom>
            <a:blipFill rotWithShape="1">
              <a:blip r:embed="rId7">
                <a:alphaModFix/>
              </a:blip>
              <a:stretch>
                <a:fillRect l="-2998" r="-2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127" name="Google Shape;127;p2"/>
          <p:cNvSpPr/>
          <p:nvPr/>
        </p:nvSpPr>
        <p:spPr>
          <a:xfrm>
            <a:off x="636851" y="5883609"/>
            <a:ext cx="10688652" cy="320342"/>
          </a:xfrm>
          <a:prstGeom prst="leftRightArrow">
            <a:avLst>
              <a:gd name="adj1" fmla="val 50000"/>
              <a:gd name="adj2" fmla="val 50000"/>
            </a:avLst>
          </a:prstGeom>
          <a:solidFill>
            <a:srgbClr val="F7D5C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0"/>
          <p:cNvSpPr txBox="1">
            <a:spLocks noGrp="1"/>
          </p:cNvSpPr>
          <p:nvPr>
            <p:ph type="title"/>
          </p:nvPr>
        </p:nvSpPr>
        <p:spPr>
          <a:xfrm>
            <a:off x="1" y="288923"/>
            <a:ext cx="12192000" cy="79921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DESKTOP ASSESSMENT</a:t>
            </a:r>
            <a:endParaRPr sz="4000" b="1">
              <a:latin typeface="Quattrocento Sans"/>
              <a:ea typeface="Quattrocento Sans"/>
              <a:cs typeface="Quattrocento Sans"/>
              <a:sym typeface="Quattrocento Sans"/>
            </a:endParaRPr>
          </a:p>
        </p:txBody>
      </p:sp>
      <p:sp>
        <p:nvSpPr>
          <p:cNvPr id="295" name="Google Shape;295;p20"/>
          <p:cNvSpPr txBox="1">
            <a:spLocks noGrp="1"/>
          </p:cNvSpPr>
          <p:nvPr>
            <p:ph type="body" idx="1"/>
          </p:nvPr>
        </p:nvSpPr>
        <p:spPr>
          <a:xfrm>
            <a:off x="539496" y="1435608"/>
            <a:ext cx="11109030" cy="1870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Once an application is submitted, desktop assessor will review each question based on the documents submitted by the institute.</a:t>
            </a:r>
            <a:endParaRPr/>
          </a:p>
          <a:p>
            <a:pPr marL="0" lvl="0" indent="0" algn="l" rtl="0">
              <a:lnSpc>
                <a:spcPct val="90000"/>
              </a:lnSpc>
              <a:spcBef>
                <a:spcPts val="0"/>
              </a:spcBef>
              <a:spcAft>
                <a:spcPts val="0"/>
              </a:spcAft>
              <a:buClr>
                <a:srgbClr val="3F3F3F"/>
              </a:buClr>
              <a:buSzPts val="2000"/>
              <a:buNone/>
            </a:pPr>
            <a:endParaRPr sz="2000">
              <a:latin typeface="Quattrocento Sans"/>
              <a:ea typeface="Quattrocento Sans"/>
              <a:cs typeface="Quattrocento Sans"/>
              <a:sym typeface="Quattrocento Sans"/>
            </a:endParaRPr>
          </a:p>
          <a:p>
            <a:pPr marL="228600" lvl="0" indent="-228600" algn="l"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The application will move to </a:t>
            </a:r>
            <a:r>
              <a:rPr lang="en-US" sz="2000" b="1">
                <a:latin typeface="Quattrocento Sans"/>
                <a:ea typeface="Quattrocento Sans"/>
                <a:cs typeface="Quattrocento Sans"/>
                <a:sym typeface="Quattrocento Sans"/>
              </a:rPr>
              <a:t>Desktop Assessment </a:t>
            </a:r>
            <a:r>
              <a:rPr lang="en-US" sz="2000">
                <a:latin typeface="Quattrocento Sans"/>
                <a:ea typeface="Quattrocento Sans"/>
                <a:cs typeface="Quattrocento Sans"/>
                <a:sym typeface="Quattrocento Sans"/>
              </a:rPr>
              <a:t>stage, where Non-Conformities will be raised by desktop assessor in case documents attached are found to be incomplete or unsatisfactory.</a:t>
            </a:r>
            <a:endParaRPr sz="2000">
              <a:latin typeface="Quattrocento Sans"/>
              <a:ea typeface="Quattrocento Sans"/>
              <a:cs typeface="Quattrocento Sans"/>
              <a:sym typeface="Quattrocento Sans"/>
            </a:endParaRPr>
          </a:p>
        </p:txBody>
      </p:sp>
      <p:sp>
        <p:nvSpPr>
          <p:cNvPr id="296" name="Google Shape;296;p20"/>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297" name="Google Shape;297;p20"/>
          <p:cNvPicPr preferRelativeResize="0"/>
          <p:nvPr/>
        </p:nvPicPr>
        <p:blipFill rotWithShape="1">
          <a:blip r:embed="rId3">
            <a:alphaModFix/>
          </a:blip>
          <a:srcRect l="1476" r="2540" b="60187"/>
          <a:stretch/>
        </p:blipFill>
        <p:spPr>
          <a:xfrm>
            <a:off x="846762" y="3676611"/>
            <a:ext cx="10494498" cy="2272126"/>
          </a:xfrm>
          <a:prstGeom prst="rect">
            <a:avLst/>
          </a:prstGeom>
          <a:noFill/>
          <a:ln w="9525" cap="flat" cmpd="sng">
            <a:solidFill>
              <a:schemeClr val="dk1"/>
            </a:solidFill>
            <a:prstDash val="solid"/>
            <a:round/>
            <a:headEnd type="none" w="sm" len="sm"/>
            <a:tailEnd type="none" w="sm" len="sm"/>
          </a:ln>
        </p:spPr>
      </p:pic>
      <p:sp>
        <p:nvSpPr>
          <p:cNvPr id="298" name="Google Shape;298;p20"/>
          <p:cNvSpPr/>
          <p:nvPr/>
        </p:nvSpPr>
        <p:spPr>
          <a:xfrm>
            <a:off x="3852809" y="4654193"/>
            <a:ext cx="1705511" cy="759616"/>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1"/>
          <p:cNvSpPr txBox="1">
            <a:spLocks noGrp="1"/>
          </p:cNvSpPr>
          <p:nvPr>
            <p:ph type="title"/>
          </p:nvPr>
        </p:nvSpPr>
        <p:spPr>
          <a:xfrm>
            <a:off x="1" y="288923"/>
            <a:ext cx="12192000" cy="79921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DESKTOP ASSESSMENT – NC Raised</a:t>
            </a:r>
            <a:endParaRPr sz="4000" b="1">
              <a:latin typeface="Quattrocento Sans"/>
              <a:ea typeface="Quattrocento Sans"/>
              <a:cs typeface="Quattrocento Sans"/>
              <a:sym typeface="Quattrocento Sans"/>
            </a:endParaRPr>
          </a:p>
        </p:txBody>
      </p:sp>
      <p:sp>
        <p:nvSpPr>
          <p:cNvPr id="304" name="Google Shape;304;p21"/>
          <p:cNvSpPr txBox="1">
            <a:spLocks noGrp="1"/>
          </p:cNvSpPr>
          <p:nvPr>
            <p:ph type="body" idx="1"/>
          </p:nvPr>
        </p:nvSpPr>
        <p:spPr>
          <a:xfrm>
            <a:off x="539496" y="1435608"/>
            <a:ext cx="11109030" cy="18703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Institute will receive an intimation mail, once NCs is being raised by the Desktop Assessor on the portal. </a:t>
            </a:r>
            <a:endParaRPr/>
          </a:p>
        </p:txBody>
      </p:sp>
      <p:sp>
        <p:nvSpPr>
          <p:cNvPr id="305" name="Google Shape;305;p21"/>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306" name="Google Shape;306;p21"/>
          <p:cNvPicPr preferRelativeResize="0"/>
          <p:nvPr/>
        </p:nvPicPr>
        <p:blipFill rotWithShape="1">
          <a:blip r:embed="rId3">
            <a:alphaModFix/>
          </a:blip>
          <a:srcRect/>
          <a:stretch/>
        </p:blipFill>
        <p:spPr>
          <a:xfrm>
            <a:off x="986319" y="2213824"/>
            <a:ext cx="10315253" cy="382738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2"/>
          <p:cNvSpPr txBox="1">
            <a:spLocks noGrp="1"/>
          </p:cNvSpPr>
          <p:nvPr>
            <p:ph type="title"/>
          </p:nvPr>
        </p:nvSpPr>
        <p:spPr>
          <a:xfrm>
            <a:off x="1" y="288923"/>
            <a:ext cx="12192000" cy="79921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DESKTOP ASSESSMENT- NC Raised</a:t>
            </a:r>
            <a:endParaRPr sz="4000" b="1">
              <a:latin typeface="Quattrocento Sans"/>
              <a:ea typeface="Quattrocento Sans"/>
              <a:cs typeface="Quattrocento Sans"/>
              <a:sym typeface="Quattrocento Sans"/>
            </a:endParaRPr>
          </a:p>
        </p:txBody>
      </p:sp>
      <p:sp>
        <p:nvSpPr>
          <p:cNvPr id="312" name="Google Shape;312;p22"/>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13" name="Google Shape;313;p22"/>
          <p:cNvPicPr preferRelativeResize="0"/>
          <p:nvPr/>
        </p:nvPicPr>
        <p:blipFill rotWithShape="1">
          <a:blip r:embed="rId3">
            <a:alphaModFix/>
          </a:blip>
          <a:srcRect/>
          <a:stretch/>
        </p:blipFill>
        <p:spPr>
          <a:xfrm>
            <a:off x="541485" y="2322549"/>
            <a:ext cx="11109030" cy="3708381"/>
          </a:xfrm>
          <a:prstGeom prst="rect">
            <a:avLst/>
          </a:prstGeom>
          <a:noFill/>
          <a:ln>
            <a:noFill/>
          </a:ln>
        </p:spPr>
      </p:pic>
      <p:sp>
        <p:nvSpPr>
          <p:cNvPr id="314" name="Google Shape;314;p22"/>
          <p:cNvSpPr txBox="1">
            <a:spLocks noGrp="1"/>
          </p:cNvSpPr>
          <p:nvPr>
            <p:ph type="body" idx="1"/>
          </p:nvPr>
        </p:nvSpPr>
        <p:spPr>
          <a:xfrm>
            <a:off x="538906" y="1402058"/>
            <a:ext cx="11109325" cy="79921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Institute can check the Non-Conformities raised by clicking on the </a:t>
            </a:r>
            <a:r>
              <a:rPr lang="en-US" sz="2000" b="1">
                <a:latin typeface="Quattrocento Sans"/>
                <a:ea typeface="Quattrocento Sans"/>
                <a:cs typeface="Quattrocento Sans"/>
                <a:sym typeface="Quattrocento Sans"/>
              </a:rPr>
              <a:t>NC tab </a:t>
            </a:r>
            <a:r>
              <a:rPr lang="en-US" sz="2000">
                <a:latin typeface="Quattrocento Sans"/>
                <a:ea typeface="Quattrocento Sans"/>
                <a:cs typeface="Quattrocento Sans"/>
                <a:sym typeface="Quattrocento Sans"/>
              </a:rPr>
              <a:t>at the right side corner of each metric. </a:t>
            </a:r>
            <a:endParaRPr/>
          </a:p>
          <a:p>
            <a:pPr marL="0" lvl="0" indent="0" algn="l" rtl="0">
              <a:lnSpc>
                <a:spcPct val="90000"/>
              </a:lnSpc>
              <a:spcBef>
                <a:spcPts val="0"/>
              </a:spcBef>
              <a:spcAft>
                <a:spcPts val="0"/>
              </a:spcAft>
              <a:buClr>
                <a:srgbClr val="3F3F3F"/>
              </a:buClr>
              <a:buSzPts val="2000"/>
              <a:buNone/>
            </a:pPr>
            <a:endParaRPr sz="2000">
              <a:latin typeface="Quattrocento Sans"/>
              <a:ea typeface="Quattrocento Sans"/>
              <a:cs typeface="Quattrocento Sans"/>
              <a:sym typeface="Quattrocento Sans"/>
            </a:endParaRPr>
          </a:p>
        </p:txBody>
      </p:sp>
      <p:sp>
        <p:nvSpPr>
          <p:cNvPr id="315" name="Google Shape;315;p22"/>
          <p:cNvSpPr/>
          <p:nvPr/>
        </p:nvSpPr>
        <p:spPr>
          <a:xfrm>
            <a:off x="9729627" y="3685082"/>
            <a:ext cx="719191" cy="763628"/>
          </a:xfrm>
          <a:prstGeom prst="rect">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3"/>
          <p:cNvSpPr txBox="1">
            <a:spLocks noGrp="1"/>
          </p:cNvSpPr>
          <p:nvPr>
            <p:ph type="sldNum" idx="12"/>
          </p:nvPr>
        </p:nvSpPr>
        <p:spPr>
          <a:xfrm>
            <a:off x="8371926" y="6234774"/>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
        <p:nvSpPr>
          <p:cNvPr id="321" name="Google Shape;321;p23"/>
          <p:cNvSpPr txBox="1">
            <a:spLocks noGrp="1"/>
          </p:cNvSpPr>
          <p:nvPr>
            <p:ph type="body" idx="1"/>
          </p:nvPr>
        </p:nvSpPr>
        <p:spPr>
          <a:xfrm>
            <a:off x="521207" y="1249223"/>
            <a:ext cx="11029109" cy="1293524"/>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The institute will be required to provide a satisfactory reply against the NC raised.</a:t>
            </a:r>
            <a:endParaRPr/>
          </a:p>
          <a:p>
            <a:pPr marL="228600" lvl="0" indent="-228600" algn="just" rtl="0">
              <a:lnSpc>
                <a:spcPct val="120000"/>
              </a:lnSpc>
              <a:spcBef>
                <a:spcPts val="0"/>
              </a:spcBef>
              <a:spcAft>
                <a:spcPts val="0"/>
              </a:spcAft>
              <a:buClr>
                <a:srgbClr val="3F3F3F"/>
              </a:buClr>
              <a:buSzPts val="2000"/>
              <a:buFont typeface="Noto Sans Symbols"/>
              <a:buChar char="✔"/>
            </a:pPr>
            <a:r>
              <a:rPr lang="en-US" sz="2000">
                <a:solidFill>
                  <a:schemeClr val="dk1"/>
                </a:solidFill>
                <a:latin typeface="Quattrocento Sans"/>
                <a:ea typeface="Quattrocento Sans"/>
                <a:cs typeface="Quattrocento Sans"/>
                <a:sym typeface="Quattrocento Sans"/>
              </a:rPr>
              <a:t> Institute may upload additional documents against the NC raised to justify the response.</a:t>
            </a:r>
            <a:endParaRPr>
              <a:solidFill>
                <a:schemeClr val="dk1"/>
              </a:solidFill>
            </a:endParaRPr>
          </a:p>
        </p:txBody>
      </p:sp>
      <p:sp>
        <p:nvSpPr>
          <p:cNvPr id="322" name="Google Shape;322;p23"/>
          <p:cNvSpPr txBox="1">
            <a:spLocks noGrp="1"/>
          </p:cNvSpPr>
          <p:nvPr>
            <p:ph type="title"/>
          </p:nvPr>
        </p:nvSpPr>
        <p:spPr>
          <a:xfrm>
            <a:off x="521207" y="419180"/>
            <a:ext cx="11019484" cy="6400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DESKTOP ASSESSMENT- NC REPLY</a:t>
            </a:r>
            <a:endParaRPr sz="4000" b="1">
              <a:latin typeface="Quattrocento Sans"/>
              <a:ea typeface="Quattrocento Sans"/>
              <a:cs typeface="Quattrocento Sans"/>
              <a:sym typeface="Quattrocento Sans"/>
            </a:endParaRPr>
          </a:p>
        </p:txBody>
      </p:sp>
      <p:pic>
        <p:nvPicPr>
          <p:cNvPr id="323" name="Google Shape;323;p23"/>
          <p:cNvPicPr preferRelativeResize="0"/>
          <p:nvPr/>
        </p:nvPicPr>
        <p:blipFill rotWithShape="1">
          <a:blip r:embed="rId3">
            <a:alphaModFix/>
          </a:blip>
          <a:srcRect/>
          <a:stretch/>
        </p:blipFill>
        <p:spPr>
          <a:xfrm>
            <a:off x="651309" y="2274382"/>
            <a:ext cx="10899007" cy="396039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329" name="Google Shape;329;p24"/>
          <p:cNvSpPr txBox="1">
            <a:spLocks noGrp="1"/>
          </p:cNvSpPr>
          <p:nvPr>
            <p:ph type="body" idx="1"/>
          </p:nvPr>
        </p:nvSpPr>
        <p:spPr>
          <a:xfrm>
            <a:off x="521207" y="1249223"/>
            <a:ext cx="11029109" cy="774786"/>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SzPts val="2000"/>
              <a:buFont typeface="Noto Sans Symbols"/>
              <a:buChar char="✔"/>
            </a:pPr>
            <a:r>
              <a:rPr lang="en-US" sz="1800" b="0" i="0" u="none" strike="noStrike">
                <a:solidFill>
                  <a:srgbClr val="3F3F3F"/>
                </a:solidFill>
                <a:latin typeface="Quattrocento Sans"/>
                <a:ea typeface="Quattrocento Sans"/>
                <a:cs typeface="Quattrocento Sans"/>
                <a:sym typeface="Quattrocento Sans"/>
              </a:rPr>
              <a:t> NC tab can be clicked to view NC log.</a:t>
            </a:r>
            <a:endParaRPr sz="1800" b="0" i="0" u="none" strike="noStrike">
              <a:solidFill>
                <a:srgbClr val="3F3F3F"/>
              </a:solidFill>
              <a:latin typeface="Noto Sans Symbols"/>
              <a:ea typeface="Noto Sans Symbols"/>
              <a:cs typeface="Noto Sans Symbols"/>
              <a:sym typeface="Noto Sans Symbols"/>
            </a:endParaRPr>
          </a:p>
          <a:p>
            <a:pPr marL="0" lvl="0" indent="0" algn="just" rtl="0">
              <a:lnSpc>
                <a:spcPct val="120000"/>
              </a:lnSpc>
              <a:spcBef>
                <a:spcPts val="0"/>
              </a:spcBef>
              <a:spcAft>
                <a:spcPts val="0"/>
              </a:spcAft>
              <a:buClr>
                <a:srgbClr val="3F3F3F"/>
              </a:buClr>
              <a:buSzPts val="2000"/>
              <a:buNone/>
            </a:pPr>
            <a:endParaRPr>
              <a:solidFill>
                <a:schemeClr val="dk1"/>
              </a:solidFill>
            </a:endParaRPr>
          </a:p>
        </p:txBody>
      </p:sp>
      <p:sp>
        <p:nvSpPr>
          <p:cNvPr id="330" name="Google Shape;330;p24"/>
          <p:cNvSpPr txBox="1">
            <a:spLocks noGrp="1"/>
          </p:cNvSpPr>
          <p:nvPr>
            <p:ph type="title"/>
          </p:nvPr>
        </p:nvSpPr>
        <p:spPr>
          <a:xfrm>
            <a:off x="521207" y="419180"/>
            <a:ext cx="11019484" cy="6400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DESKTOP ASSESSMENT- NC LOG</a:t>
            </a:r>
            <a:endParaRPr sz="4000" b="1">
              <a:latin typeface="Quattrocento Sans"/>
              <a:ea typeface="Quattrocento Sans"/>
              <a:cs typeface="Quattrocento Sans"/>
              <a:sym typeface="Quattrocento Sans"/>
            </a:endParaRPr>
          </a:p>
        </p:txBody>
      </p:sp>
      <p:pic>
        <p:nvPicPr>
          <p:cNvPr id="331" name="Google Shape;331;p24"/>
          <p:cNvPicPr preferRelativeResize="0"/>
          <p:nvPr/>
        </p:nvPicPr>
        <p:blipFill rotWithShape="1">
          <a:blip r:embed="rId3">
            <a:alphaModFix/>
          </a:blip>
          <a:srcRect b="53819"/>
          <a:stretch/>
        </p:blipFill>
        <p:spPr>
          <a:xfrm>
            <a:off x="667208" y="1910265"/>
            <a:ext cx="10883108" cy="403847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5"/>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337" name="Google Shape;337;p25"/>
          <p:cNvSpPr txBox="1">
            <a:spLocks noGrp="1"/>
          </p:cNvSpPr>
          <p:nvPr>
            <p:ph type="title"/>
          </p:nvPr>
        </p:nvSpPr>
        <p:spPr>
          <a:xfrm>
            <a:off x="521207" y="419180"/>
            <a:ext cx="11019484" cy="6400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DESKTOP ASSESSMENT</a:t>
            </a:r>
            <a:endParaRPr sz="4000" b="1">
              <a:latin typeface="Quattrocento Sans"/>
              <a:ea typeface="Quattrocento Sans"/>
              <a:cs typeface="Quattrocento Sans"/>
              <a:sym typeface="Quattrocento Sans"/>
            </a:endParaRPr>
          </a:p>
        </p:txBody>
      </p:sp>
      <p:sp>
        <p:nvSpPr>
          <p:cNvPr id="338" name="Google Shape;338;p25"/>
          <p:cNvSpPr txBox="1">
            <a:spLocks noGrp="1"/>
          </p:cNvSpPr>
          <p:nvPr>
            <p:ph type="body" idx="1"/>
          </p:nvPr>
        </p:nvSpPr>
        <p:spPr>
          <a:xfrm>
            <a:off x="581445" y="1524459"/>
            <a:ext cx="11029109" cy="1979030"/>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Once Non-conformity against all metrics is closed, the desktop assessor will accept the desktop assessment. </a:t>
            </a:r>
            <a:endParaRPr sz="2000">
              <a:latin typeface="Quattrocento Sans"/>
              <a:ea typeface="Quattrocento Sans"/>
              <a:cs typeface="Quattrocento Sans"/>
              <a:sym typeface="Quattrocento Sans"/>
            </a:endParaRPr>
          </a:p>
          <a:p>
            <a:pPr marL="228600" lvl="0" indent="-228600" algn="just" rtl="0">
              <a:lnSpc>
                <a:spcPct val="12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Post-acceptance of the desktop assessment following reports will be generated:</a:t>
            </a:r>
            <a:endParaRPr/>
          </a:p>
          <a:p>
            <a:pPr marL="0" lvl="0" indent="0" algn="just" rtl="0">
              <a:lnSpc>
                <a:spcPct val="120000"/>
              </a:lnSpc>
              <a:spcBef>
                <a:spcPts val="0"/>
              </a:spcBef>
              <a:spcAft>
                <a:spcPts val="0"/>
              </a:spcAft>
              <a:buSzPts val="2000"/>
              <a:buNone/>
            </a:pPr>
            <a:endParaRPr sz="2000">
              <a:latin typeface="Quattrocento Sans"/>
              <a:ea typeface="Quattrocento Sans"/>
              <a:cs typeface="Quattrocento Sans"/>
              <a:sym typeface="Quattrocento Sans"/>
            </a:endParaRPr>
          </a:p>
          <a:p>
            <a:pPr marL="0" lvl="0" indent="0" algn="just" rtl="0">
              <a:lnSpc>
                <a:spcPct val="120000"/>
              </a:lnSpc>
              <a:spcBef>
                <a:spcPts val="0"/>
              </a:spcBef>
              <a:spcAft>
                <a:spcPts val="0"/>
              </a:spcAft>
              <a:buSzPts val="2000"/>
              <a:buNone/>
            </a:pPr>
            <a:endParaRPr sz="2000">
              <a:latin typeface="Quattrocento Sans"/>
              <a:ea typeface="Quattrocento Sans"/>
              <a:cs typeface="Quattrocento Sans"/>
              <a:sym typeface="Quattrocento Sans"/>
            </a:endParaRPr>
          </a:p>
          <a:p>
            <a:pPr marL="0" lvl="0" indent="0" algn="just" rtl="0">
              <a:lnSpc>
                <a:spcPct val="90000"/>
              </a:lnSpc>
              <a:spcBef>
                <a:spcPts val="1000"/>
              </a:spcBef>
              <a:spcAft>
                <a:spcPts val="800"/>
              </a:spcAft>
              <a:buSzPts val="1200"/>
              <a:buNone/>
            </a:pPr>
            <a:endParaRPr sz="2000">
              <a:latin typeface="Quattrocento Sans"/>
              <a:ea typeface="Quattrocento Sans"/>
              <a:cs typeface="Quattrocento Sans"/>
              <a:sym typeface="Quattrocento Sans"/>
            </a:endParaRPr>
          </a:p>
        </p:txBody>
      </p:sp>
      <p:grpSp>
        <p:nvGrpSpPr>
          <p:cNvPr id="339" name="Google Shape;339;p25"/>
          <p:cNvGrpSpPr/>
          <p:nvPr/>
        </p:nvGrpSpPr>
        <p:grpSpPr>
          <a:xfrm>
            <a:off x="-4176939" y="2153048"/>
            <a:ext cx="13868478" cy="4976979"/>
            <a:chOff x="-4176939" y="-640952"/>
            <a:chExt cx="13868478" cy="4976979"/>
          </a:xfrm>
        </p:grpSpPr>
        <p:sp>
          <p:nvSpPr>
            <p:cNvPr id="340" name="Google Shape;340;p25"/>
            <p:cNvSpPr/>
            <p:nvPr/>
          </p:nvSpPr>
          <p:spPr>
            <a:xfrm>
              <a:off x="-4176939" y="-640952"/>
              <a:ext cx="4976979" cy="4976979"/>
            </a:xfrm>
            <a:prstGeom prst="blockArc">
              <a:avLst>
                <a:gd name="adj1" fmla="val 18900000"/>
                <a:gd name="adj2" fmla="val 2700000"/>
                <a:gd name="adj3" fmla="val 434"/>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5"/>
            <p:cNvSpPr/>
            <p:nvPr/>
          </p:nvSpPr>
          <p:spPr>
            <a:xfrm>
              <a:off x="514508" y="369507"/>
              <a:ext cx="9177031" cy="739014"/>
            </a:xfrm>
            <a:prstGeom prst="rect">
              <a:avLst/>
            </a:prstGeom>
            <a:solidFill>
              <a:srgbClr val="DBDB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txBox="1"/>
            <p:nvPr/>
          </p:nvSpPr>
          <p:spPr>
            <a:xfrm>
              <a:off x="514508" y="369507"/>
              <a:ext cx="9177031" cy="739014"/>
            </a:xfrm>
            <a:prstGeom prst="rect">
              <a:avLst/>
            </a:prstGeom>
            <a:noFill/>
            <a:ln>
              <a:noFill/>
            </a:ln>
          </p:spPr>
          <p:txBody>
            <a:bodyPr spcFirstLastPara="1" wrap="square" lIns="586575" tIns="60950" rIns="60950" bIns="60950" anchor="ctr" anchorCtr="0">
              <a:noAutofit/>
            </a:bodyPr>
            <a:lstStyle/>
            <a:p>
              <a:pPr marL="0" marR="0" lvl="0" indent="0" algn="l" rtl="0">
                <a:lnSpc>
                  <a:spcPct val="90000"/>
                </a:lnSpc>
                <a:spcBef>
                  <a:spcPts val="0"/>
                </a:spcBef>
                <a:spcAft>
                  <a:spcPts val="0"/>
                </a:spcAft>
                <a:buClr>
                  <a:schemeClr val="dk1"/>
                </a:buClr>
                <a:buSzPts val="2400"/>
                <a:buFont typeface="Quattrocento Sans"/>
                <a:buNone/>
              </a:pPr>
              <a:r>
                <a:rPr lang="en-US" sz="2400">
                  <a:solidFill>
                    <a:schemeClr val="dk1"/>
                  </a:solidFill>
                  <a:latin typeface="Quattrocento Sans"/>
                  <a:ea typeface="Quattrocento Sans"/>
                  <a:cs typeface="Quattrocento Sans"/>
                  <a:sym typeface="Quattrocento Sans"/>
                </a:rPr>
                <a:t>Desktop assessment Report</a:t>
              </a:r>
              <a:endParaRPr sz="2400">
                <a:solidFill>
                  <a:schemeClr val="dk1"/>
                </a:solidFill>
                <a:latin typeface="Calibri"/>
                <a:ea typeface="Calibri"/>
                <a:cs typeface="Calibri"/>
                <a:sym typeface="Calibri"/>
              </a:endParaRPr>
            </a:p>
          </p:txBody>
        </p:sp>
        <p:sp>
          <p:nvSpPr>
            <p:cNvPr id="343" name="Google Shape;343;p25"/>
            <p:cNvSpPr/>
            <p:nvPr/>
          </p:nvSpPr>
          <p:spPr>
            <a:xfrm>
              <a:off x="52624" y="277130"/>
              <a:ext cx="923768" cy="923768"/>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5"/>
            <p:cNvSpPr/>
            <p:nvPr/>
          </p:nvSpPr>
          <p:spPr>
            <a:xfrm>
              <a:off x="783140" y="1478029"/>
              <a:ext cx="8908399" cy="739014"/>
            </a:xfrm>
            <a:prstGeom prst="rect">
              <a:avLst/>
            </a:prstGeom>
            <a:solidFill>
              <a:srgbClr val="A8D0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5"/>
            <p:cNvSpPr txBox="1"/>
            <p:nvPr/>
          </p:nvSpPr>
          <p:spPr>
            <a:xfrm>
              <a:off x="783140" y="1478029"/>
              <a:ext cx="8908399" cy="739014"/>
            </a:xfrm>
            <a:prstGeom prst="rect">
              <a:avLst/>
            </a:prstGeom>
            <a:noFill/>
            <a:ln>
              <a:noFill/>
            </a:ln>
          </p:spPr>
          <p:txBody>
            <a:bodyPr spcFirstLastPara="1" wrap="square" lIns="586575" tIns="60950" rIns="60950" bIns="60950" anchor="ctr" anchorCtr="0">
              <a:noAutofit/>
            </a:bodyPr>
            <a:lstStyle/>
            <a:p>
              <a:pPr marL="0" marR="0" lvl="0" indent="0" algn="l" rtl="0">
                <a:lnSpc>
                  <a:spcPct val="90000"/>
                </a:lnSpc>
                <a:spcBef>
                  <a:spcPts val="0"/>
                </a:spcBef>
                <a:spcAft>
                  <a:spcPts val="0"/>
                </a:spcAft>
                <a:buClr>
                  <a:schemeClr val="dk1"/>
                </a:buClr>
                <a:buSzPts val="2400"/>
                <a:buFont typeface="Quattrocento Sans"/>
                <a:buNone/>
              </a:pPr>
              <a:r>
                <a:rPr lang="en-US" sz="2400">
                  <a:solidFill>
                    <a:schemeClr val="dk1"/>
                  </a:solidFill>
                  <a:latin typeface="Quattrocento Sans"/>
                  <a:ea typeface="Quattrocento Sans"/>
                  <a:cs typeface="Quattrocento Sans"/>
                  <a:sym typeface="Quattrocento Sans"/>
                </a:rPr>
                <a:t>NC log Report </a:t>
              </a:r>
              <a:endParaRPr sz="2400">
                <a:solidFill>
                  <a:schemeClr val="dk1"/>
                </a:solidFill>
                <a:latin typeface="Calibri"/>
                <a:ea typeface="Calibri"/>
                <a:cs typeface="Calibri"/>
                <a:sym typeface="Calibri"/>
              </a:endParaRPr>
            </a:p>
          </p:txBody>
        </p:sp>
        <p:sp>
          <p:nvSpPr>
            <p:cNvPr id="346" name="Google Shape;346;p25"/>
            <p:cNvSpPr/>
            <p:nvPr/>
          </p:nvSpPr>
          <p:spPr>
            <a:xfrm>
              <a:off x="321256" y="1385652"/>
              <a:ext cx="923768" cy="923768"/>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5"/>
            <p:cNvSpPr/>
            <p:nvPr/>
          </p:nvSpPr>
          <p:spPr>
            <a:xfrm>
              <a:off x="520703" y="2586551"/>
              <a:ext cx="9164642" cy="739014"/>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5"/>
            <p:cNvSpPr txBox="1"/>
            <p:nvPr/>
          </p:nvSpPr>
          <p:spPr>
            <a:xfrm>
              <a:off x="520703" y="2586551"/>
              <a:ext cx="9164642" cy="739014"/>
            </a:xfrm>
            <a:prstGeom prst="rect">
              <a:avLst/>
            </a:prstGeom>
            <a:noFill/>
            <a:ln>
              <a:noFill/>
            </a:ln>
          </p:spPr>
          <p:txBody>
            <a:bodyPr spcFirstLastPara="1" wrap="square" lIns="586575" tIns="60950" rIns="60950" bIns="60950" anchor="ctr" anchorCtr="0">
              <a:noAutofit/>
            </a:bodyPr>
            <a:lstStyle/>
            <a:p>
              <a:pPr marL="0" marR="0" lvl="0" indent="0" algn="l" rtl="0">
                <a:lnSpc>
                  <a:spcPct val="90000"/>
                </a:lnSpc>
                <a:spcBef>
                  <a:spcPts val="0"/>
                </a:spcBef>
                <a:spcAft>
                  <a:spcPts val="0"/>
                </a:spcAft>
                <a:buClr>
                  <a:schemeClr val="dk1"/>
                </a:buClr>
                <a:buSzPts val="2400"/>
                <a:buFont typeface="Quattrocento Sans"/>
                <a:buNone/>
              </a:pPr>
              <a:r>
                <a:rPr lang="en-US" sz="2400">
                  <a:solidFill>
                    <a:schemeClr val="dk1"/>
                  </a:solidFill>
                  <a:latin typeface="Quattrocento Sans"/>
                  <a:ea typeface="Quattrocento Sans"/>
                  <a:cs typeface="Quattrocento Sans"/>
                  <a:sym typeface="Quattrocento Sans"/>
                </a:rPr>
                <a:t>Provisional way forward Report </a:t>
              </a:r>
              <a:endParaRPr sz="2400">
                <a:solidFill>
                  <a:schemeClr val="dk1"/>
                </a:solidFill>
                <a:latin typeface="Calibri"/>
                <a:ea typeface="Calibri"/>
                <a:cs typeface="Calibri"/>
                <a:sym typeface="Calibri"/>
              </a:endParaRPr>
            </a:p>
          </p:txBody>
        </p:sp>
        <p:sp>
          <p:nvSpPr>
            <p:cNvPr id="349" name="Google Shape;349;p25"/>
            <p:cNvSpPr/>
            <p:nvPr/>
          </p:nvSpPr>
          <p:spPr>
            <a:xfrm>
              <a:off x="52624" y="2494174"/>
              <a:ext cx="923768" cy="923768"/>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25"/>
          <p:cNvSpPr/>
          <p:nvPr/>
        </p:nvSpPr>
        <p:spPr>
          <a:xfrm>
            <a:off x="129312" y="3350854"/>
            <a:ext cx="783789" cy="3452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351" name="Google Shape;351;p25"/>
          <p:cNvSpPr/>
          <p:nvPr/>
        </p:nvSpPr>
        <p:spPr>
          <a:xfrm>
            <a:off x="408711" y="4398230"/>
            <a:ext cx="658089" cy="4800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2</a:t>
            </a:r>
            <a:r>
              <a:rPr lang="en-US" sz="1800">
                <a:solidFill>
                  <a:schemeClr val="dk1"/>
                </a:solidFill>
                <a:latin typeface="Calibri"/>
                <a:ea typeface="Calibri"/>
                <a:cs typeface="Calibri"/>
                <a:sym typeface="Calibri"/>
              </a:rPr>
              <a:t>.</a:t>
            </a:r>
            <a:endParaRPr/>
          </a:p>
        </p:txBody>
      </p:sp>
      <p:sp>
        <p:nvSpPr>
          <p:cNvPr id="352" name="Google Shape;352;p25"/>
          <p:cNvSpPr/>
          <p:nvPr/>
        </p:nvSpPr>
        <p:spPr>
          <a:xfrm>
            <a:off x="192161" y="5472203"/>
            <a:ext cx="658090" cy="6016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3</a:t>
            </a:r>
            <a:r>
              <a:rPr lang="en-US" sz="1800">
                <a:solidFill>
                  <a:schemeClr val="dk1"/>
                </a:solidFill>
                <a:latin typeface="Calibri"/>
                <a:ea typeface="Calibri"/>
                <a:cs typeface="Calibri"/>
                <a:sym typeface="Calibri"/>
              </a:rPr>
              <a: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6"/>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358" name="Google Shape;358;p26"/>
          <p:cNvSpPr txBox="1">
            <a:spLocks noGrp="1"/>
          </p:cNvSpPr>
          <p:nvPr>
            <p:ph type="title"/>
          </p:nvPr>
        </p:nvSpPr>
        <p:spPr>
          <a:xfrm>
            <a:off x="521207" y="419180"/>
            <a:ext cx="11019484" cy="6400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DESKTOP ASSESSMENT REPORT</a:t>
            </a:r>
            <a:endParaRPr sz="4000" b="1">
              <a:latin typeface="Quattrocento Sans"/>
              <a:ea typeface="Quattrocento Sans"/>
              <a:cs typeface="Quattrocento Sans"/>
              <a:sym typeface="Quattrocento Sans"/>
            </a:endParaRPr>
          </a:p>
        </p:txBody>
      </p:sp>
      <p:sp>
        <p:nvSpPr>
          <p:cNvPr id="359" name="Google Shape;359;p26"/>
          <p:cNvSpPr txBox="1">
            <a:spLocks noGrp="1"/>
          </p:cNvSpPr>
          <p:nvPr>
            <p:ph type="body" idx="1"/>
          </p:nvPr>
        </p:nvSpPr>
        <p:spPr>
          <a:xfrm>
            <a:off x="581445" y="1524459"/>
            <a:ext cx="11029109" cy="951614"/>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Desktop Assessment report will describe the supporting documents submitted by the institute against each metric.</a:t>
            </a:r>
            <a:endParaRPr sz="2000">
              <a:latin typeface="Quattrocento Sans"/>
              <a:ea typeface="Quattrocento Sans"/>
              <a:cs typeface="Quattrocento Sans"/>
              <a:sym typeface="Quattrocento Sans"/>
            </a:endParaRPr>
          </a:p>
        </p:txBody>
      </p:sp>
      <p:pic>
        <p:nvPicPr>
          <p:cNvPr id="360" name="Google Shape;360;p26"/>
          <p:cNvPicPr preferRelativeResize="0"/>
          <p:nvPr/>
        </p:nvPicPr>
        <p:blipFill rotWithShape="1">
          <a:blip r:embed="rId3">
            <a:alphaModFix/>
          </a:blip>
          <a:srcRect/>
          <a:stretch/>
        </p:blipFill>
        <p:spPr>
          <a:xfrm>
            <a:off x="801386" y="2568539"/>
            <a:ext cx="4962416" cy="3719243"/>
          </a:xfrm>
          <a:prstGeom prst="rect">
            <a:avLst/>
          </a:prstGeom>
          <a:noFill/>
          <a:ln w="9525" cap="flat" cmpd="sng">
            <a:solidFill>
              <a:schemeClr val="dk1"/>
            </a:solidFill>
            <a:prstDash val="solid"/>
            <a:round/>
            <a:headEnd type="none" w="sm" len="sm"/>
            <a:tailEnd type="none" w="sm" len="sm"/>
          </a:ln>
        </p:spPr>
      </p:pic>
      <p:pic>
        <p:nvPicPr>
          <p:cNvPr id="361" name="Google Shape;361;p26"/>
          <p:cNvPicPr preferRelativeResize="0"/>
          <p:nvPr/>
        </p:nvPicPr>
        <p:blipFill rotWithShape="1">
          <a:blip r:embed="rId4">
            <a:alphaModFix/>
          </a:blip>
          <a:srcRect/>
          <a:stretch/>
        </p:blipFill>
        <p:spPr>
          <a:xfrm>
            <a:off x="6092575" y="2592744"/>
            <a:ext cx="5185026" cy="3695039"/>
          </a:xfrm>
          <a:prstGeom prst="rect">
            <a:avLst/>
          </a:prstGeom>
          <a:noFill/>
          <a:ln w="9525" cap="flat" cmpd="sng">
            <a:solidFill>
              <a:schemeClr val="dk1"/>
            </a:solidFill>
            <a:prstDash val="solid"/>
            <a:round/>
            <a:headEnd type="none" w="sm" len="sm"/>
            <a:tailEnd type="none" w="sm" len="sm"/>
          </a:ln>
        </p:spPr>
      </p:pic>
      <p:cxnSp>
        <p:nvCxnSpPr>
          <p:cNvPr id="362" name="Google Shape;362;p26"/>
          <p:cNvCxnSpPr/>
          <p:nvPr/>
        </p:nvCxnSpPr>
        <p:spPr>
          <a:xfrm>
            <a:off x="5928188" y="2568540"/>
            <a:ext cx="0" cy="3719244"/>
          </a:xfrm>
          <a:prstGeom prst="straightConnector1">
            <a:avLst/>
          </a:prstGeom>
          <a:noFill/>
          <a:ln w="19050" cap="flat" cmpd="sng">
            <a:solidFill>
              <a:schemeClr val="accent2"/>
            </a:solidFill>
            <a:prstDash val="solid"/>
            <a:miter lim="800000"/>
            <a:headEnd type="none" w="sm" len="sm"/>
            <a:tailEnd type="none" w="sm" len="sm"/>
          </a:ln>
        </p:spPr>
      </p:cxnSp>
      <p:sp>
        <p:nvSpPr>
          <p:cNvPr id="363" name="Google Shape;363;p26"/>
          <p:cNvSpPr/>
          <p:nvPr/>
        </p:nvSpPr>
        <p:spPr>
          <a:xfrm>
            <a:off x="1031582" y="5045867"/>
            <a:ext cx="2697937" cy="19395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7"/>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369" name="Google Shape;369;p27"/>
          <p:cNvSpPr txBox="1">
            <a:spLocks noGrp="1"/>
          </p:cNvSpPr>
          <p:nvPr>
            <p:ph type="title"/>
          </p:nvPr>
        </p:nvSpPr>
        <p:spPr>
          <a:xfrm>
            <a:off x="521207" y="419180"/>
            <a:ext cx="11019484" cy="6400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DESKTOP ASSESSMENT- NC LOG REPORT</a:t>
            </a:r>
            <a:endParaRPr sz="4000" b="1">
              <a:latin typeface="Quattrocento Sans"/>
              <a:ea typeface="Quattrocento Sans"/>
              <a:cs typeface="Quattrocento Sans"/>
              <a:sym typeface="Quattrocento Sans"/>
            </a:endParaRPr>
          </a:p>
        </p:txBody>
      </p:sp>
      <p:sp>
        <p:nvSpPr>
          <p:cNvPr id="370" name="Google Shape;370;p27"/>
          <p:cNvSpPr txBox="1">
            <a:spLocks noGrp="1"/>
          </p:cNvSpPr>
          <p:nvPr>
            <p:ph type="body" idx="1"/>
          </p:nvPr>
        </p:nvSpPr>
        <p:spPr>
          <a:xfrm>
            <a:off x="581445" y="1524458"/>
            <a:ext cx="11029109" cy="756405"/>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NC log report provides details of all the communications held between the desktop assessor and the institute.</a:t>
            </a:r>
            <a:endParaRPr sz="2000">
              <a:latin typeface="Quattrocento Sans"/>
              <a:ea typeface="Quattrocento Sans"/>
              <a:cs typeface="Quattrocento Sans"/>
              <a:sym typeface="Quattrocento Sans"/>
            </a:endParaRPr>
          </a:p>
          <a:p>
            <a:pPr marL="228600" lvl="0" indent="-101600" algn="just" rtl="0">
              <a:lnSpc>
                <a:spcPct val="120000"/>
              </a:lnSpc>
              <a:spcBef>
                <a:spcPts val="0"/>
              </a:spcBef>
              <a:spcAft>
                <a:spcPts val="0"/>
              </a:spcAft>
              <a:buSzPts val="2000"/>
              <a:buFont typeface="Noto Sans Symbols"/>
              <a:buNone/>
            </a:pPr>
            <a:endParaRPr sz="1800">
              <a:latin typeface="Calibri"/>
              <a:ea typeface="Calibri"/>
              <a:cs typeface="Calibri"/>
              <a:sym typeface="Calibri"/>
            </a:endParaRPr>
          </a:p>
          <a:p>
            <a:pPr marL="228600" lvl="0" indent="-101600" algn="just" rtl="0">
              <a:lnSpc>
                <a:spcPct val="120000"/>
              </a:lnSpc>
              <a:spcBef>
                <a:spcPts val="0"/>
              </a:spcBef>
              <a:spcAft>
                <a:spcPts val="0"/>
              </a:spcAft>
              <a:buClr>
                <a:srgbClr val="3F3F3F"/>
              </a:buClr>
              <a:buSzPts val="2000"/>
              <a:buFont typeface="Noto Sans Symbols"/>
              <a:buNone/>
            </a:pPr>
            <a:endParaRPr sz="2000">
              <a:latin typeface="Quattrocento Sans"/>
              <a:ea typeface="Quattrocento Sans"/>
              <a:cs typeface="Quattrocento Sans"/>
              <a:sym typeface="Quattrocento Sans"/>
            </a:endParaRPr>
          </a:p>
        </p:txBody>
      </p:sp>
      <p:sp>
        <p:nvSpPr>
          <p:cNvPr id="371" name="Google Shape;371;p27"/>
          <p:cNvSpPr/>
          <p:nvPr/>
        </p:nvSpPr>
        <p:spPr>
          <a:xfrm>
            <a:off x="846205" y="5167901"/>
            <a:ext cx="3904179" cy="18256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2" name="Google Shape;372;p27"/>
          <p:cNvPicPr preferRelativeResize="0"/>
          <p:nvPr/>
        </p:nvPicPr>
        <p:blipFill rotWithShape="1">
          <a:blip r:embed="rId3">
            <a:alphaModFix/>
          </a:blip>
          <a:srcRect/>
          <a:stretch/>
        </p:blipFill>
        <p:spPr>
          <a:xfrm>
            <a:off x="1229997" y="2412677"/>
            <a:ext cx="4430350" cy="4128572"/>
          </a:xfrm>
          <a:prstGeom prst="rect">
            <a:avLst/>
          </a:prstGeom>
          <a:noFill/>
          <a:ln w="9525" cap="flat" cmpd="sng">
            <a:solidFill>
              <a:schemeClr val="dk1"/>
            </a:solidFill>
            <a:prstDash val="solid"/>
            <a:round/>
            <a:headEnd type="none" w="sm" len="sm"/>
            <a:tailEnd type="none" w="sm" len="sm"/>
          </a:ln>
        </p:spPr>
      </p:pic>
      <p:pic>
        <p:nvPicPr>
          <p:cNvPr id="373" name="Google Shape;373;p27"/>
          <p:cNvPicPr preferRelativeResize="0"/>
          <p:nvPr/>
        </p:nvPicPr>
        <p:blipFill rotWithShape="1">
          <a:blip r:embed="rId4">
            <a:alphaModFix/>
          </a:blip>
          <a:srcRect/>
          <a:stretch/>
        </p:blipFill>
        <p:spPr>
          <a:xfrm>
            <a:off x="6446038" y="2410394"/>
            <a:ext cx="4515965" cy="4128573"/>
          </a:xfrm>
          <a:prstGeom prst="rect">
            <a:avLst/>
          </a:prstGeom>
          <a:noFill/>
          <a:ln w="9525" cap="flat" cmpd="sng">
            <a:solidFill>
              <a:schemeClr val="dk1"/>
            </a:solidFill>
            <a:prstDash val="solid"/>
            <a:round/>
            <a:headEnd type="none" w="sm" len="sm"/>
            <a:tailEnd type="none" w="sm" len="sm"/>
          </a:ln>
        </p:spPr>
      </p:pic>
      <p:cxnSp>
        <p:nvCxnSpPr>
          <p:cNvPr id="374" name="Google Shape;374;p27"/>
          <p:cNvCxnSpPr/>
          <p:nvPr/>
        </p:nvCxnSpPr>
        <p:spPr>
          <a:xfrm>
            <a:off x="6010382" y="2075379"/>
            <a:ext cx="0" cy="4643920"/>
          </a:xfrm>
          <a:prstGeom prst="straightConnector1">
            <a:avLst/>
          </a:prstGeom>
          <a:noFill/>
          <a:ln w="12700" cap="flat" cmpd="sng">
            <a:solidFill>
              <a:schemeClr val="accent2"/>
            </a:solidFill>
            <a:prstDash val="solid"/>
            <a:miter lim="800000"/>
            <a:headEnd type="none" w="sm" len="sm"/>
            <a:tailEnd type="none" w="sm" len="sm"/>
          </a:ln>
        </p:spPr>
      </p:cxnSp>
      <p:sp>
        <p:nvSpPr>
          <p:cNvPr id="375" name="Google Shape;375;p27"/>
          <p:cNvSpPr/>
          <p:nvPr/>
        </p:nvSpPr>
        <p:spPr>
          <a:xfrm>
            <a:off x="1519165" y="5312994"/>
            <a:ext cx="2528856" cy="18256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8"/>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381" name="Google Shape;381;p28"/>
          <p:cNvSpPr txBox="1">
            <a:spLocks noGrp="1"/>
          </p:cNvSpPr>
          <p:nvPr>
            <p:ph type="title"/>
          </p:nvPr>
        </p:nvSpPr>
        <p:spPr>
          <a:xfrm>
            <a:off x="521207" y="419180"/>
            <a:ext cx="11019484" cy="6400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PROVISIONAL WAY FORWARD REPORT</a:t>
            </a:r>
            <a:endParaRPr sz="4000" b="1">
              <a:latin typeface="Quattrocento Sans"/>
              <a:ea typeface="Quattrocento Sans"/>
              <a:cs typeface="Quattrocento Sans"/>
              <a:sym typeface="Quattrocento Sans"/>
            </a:endParaRPr>
          </a:p>
        </p:txBody>
      </p:sp>
      <p:sp>
        <p:nvSpPr>
          <p:cNvPr id="382" name="Google Shape;382;p28"/>
          <p:cNvSpPr txBox="1">
            <a:spLocks noGrp="1"/>
          </p:cNvSpPr>
          <p:nvPr>
            <p:ph type="body" idx="1"/>
          </p:nvPr>
        </p:nvSpPr>
        <p:spPr>
          <a:xfrm>
            <a:off x="581445" y="1524458"/>
            <a:ext cx="11029109" cy="1177645"/>
          </a:xfrm>
          <a:prstGeom prst="rect">
            <a:avLst/>
          </a:prstGeom>
          <a:noFill/>
          <a:ln>
            <a:noFill/>
          </a:ln>
        </p:spPr>
        <p:txBody>
          <a:bodyPr spcFirstLastPara="1" wrap="square" lIns="91425" tIns="45700" rIns="91425" bIns="45700" anchor="t" anchorCtr="0">
            <a:noAutofit/>
          </a:bodyPr>
          <a:lstStyle/>
          <a:p>
            <a:pPr marL="228600" lvl="0" indent="-228600" algn="just" rtl="0">
              <a:lnSpc>
                <a:spcPct val="12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Provisional way forward report will guide the institute on its current capacity and prescribe stage wise action plan in order to upgrade its ranking as per provisional scores based on self-assessment</a:t>
            </a:r>
            <a:endParaRPr sz="2000">
              <a:latin typeface="Quattrocento Sans"/>
              <a:ea typeface="Quattrocento Sans"/>
              <a:cs typeface="Quattrocento Sans"/>
              <a:sym typeface="Quattrocento Sans"/>
            </a:endParaRPr>
          </a:p>
          <a:p>
            <a:pPr marL="228600" lvl="0" indent="-101600" algn="just" rtl="0">
              <a:lnSpc>
                <a:spcPct val="120000"/>
              </a:lnSpc>
              <a:spcBef>
                <a:spcPts val="0"/>
              </a:spcBef>
              <a:spcAft>
                <a:spcPts val="0"/>
              </a:spcAft>
              <a:buClr>
                <a:srgbClr val="3F3F3F"/>
              </a:buClr>
              <a:buSzPts val="2000"/>
              <a:buFont typeface="Noto Sans Symbols"/>
              <a:buNone/>
            </a:pPr>
            <a:endParaRPr sz="2000">
              <a:latin typeface="Quattrocento Sans"/>
              <a:ea typeface="Quattrocento Sans"/>
              <a:cs typeface="Quattrocento Sans"/>
              <a:sym typeface="Quattrocento Sans"/>
            </a:endParaRPr>
          </a:p>
        </p:txBody>
      </p:sp>
      <p:pic>
        <p:nvPicPr>
          <p:cNvPr id="383" name="Google Shape;383;p28"/>
          <p:cNvPicPr preferRelativeResize="0"/>
          <p:nvPr/>
        </p:nvPicPr>
        <p:blipFill rotWithShape="1">
          <a:blip r:embed="rId3">
            <a:alphaModFix/>
          </a:blip>
          <a:srcRect/>
          <a:stretch/>
        </p:blipFill>
        <p:spPr>
          <a:xfrm>
            <a:off x="988637" y="2770407"/>
            <a:ext cx="4648200" cy="3433545"/>
          </a:xfrm>
          <a:prstGeom prst="rect">
            <a:avLst/>
          </a:prstGeom>
          <a:noFill/>
          <a:ln w="9525" cap="flat" cmpd="sng">
            <a:solidFill>
              <a:schemeClr val="dk1"/>
            </a:solidFill>
            <a:prstDash val="solid"/>
            <a:round/>
            <a:headEnd type="none" w="sm" len="sm"/>
            <a:tailEnd type="none" w="sm" len="sm"/>
          </a:ln>
        </p:spPr>
      </p:pic>
      <p:cxnSp>
        <p:nvCxnSpPr>
          <p:cNvPr id="384" name="Google Shape;384;p28"/>
          <p:cNvCxnSpPr/>
          <p:nvPr/>
        </p:nvCxnSpPr>
        <p:spPr>
          <a:xfrm>
            <a:off x="5892800" y="2799001"/>
            <a:ext cx="0" cy="3474799"/>
          </a:xfrm>
          <a:prstGeom prst="straightConnector1">
            <a:avLst/>
          </a:prstGeom>
          <a:noFill/>
          <a:ln w="19050" cap="flat" cmpd="sng">
            <a:solidFill>
              <a:schemeClr val="accent2"/>
            </a:solidFill>
            <a:prstDash val="solid"/>
            <a:miter lim="800000"/>
            <a:headEnd type="none" w="sm" len="sm"/>
            <a:tailEnd type="none" w="sm" len="sm"/>
          </a:ln>
        </p:spPr>
      </p:cxnSp>
      <p:pic>
        <p:nvPicPr>
          <p:cNvPr id="385" name="Google Shape;385;p28"/>
          <p:cNvPicPr preferRelativeResize="0"/>
          <p:nvPr/>
        </p:nvPicPr>
        <p:blipFill rotWithShape="1">
          <a:blip r:embed="rId4">
            <a:alphaModFix/>
          </a:blip>
          <a:srcRect/>
          <a:stretch/>
        </p:blipFill>
        <p:spPr>
          <a:xfrm>
            <a:off x="6148763" y="2783067"/>
            <a:ext cx="5054600" cy="3420885"/>
          </a:xfrm>
          <a:prstGeom prst="rect">
            <a:avLst/>
          </a:prstGeom>
          <a:noFill/>
          <a:ln w="9525" cap="flat" cmpd="sng">
            <a:solidFill>
              <a:schemeClr val="dk1"/>
            </a:solidFill>
            <a:prstDash val="solid"/>
            <a:round/>
            <a:headEnd type="none" w="sm" len="sm"/>
            <a:tailEnd type="none" w="sm" len="sm"/>
          </a:ln>
        </p:spPr>
      </p:pic>
      <p:sp>
        <p:nvSpPr>
          <p:cNvPr id="386" name="Google Shape;386;p28"/>
          <p:cNvSpPr/>
          <p:nvPr/>
        </p:nvSpPr>
        <p:spPr>
          <a:xfrm>
            <a:off x="1307472" y="5333542"/>
            <a:ext cx="2452869" cy="19395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29</a:t>
            </a:fld>
            <a:endParaRPr/>
          </a:p>
        </p:txBody>
      </p:sp>
      <p:sp>
        <p:nvSpPr>
          <p:cNvPr id="392" name="Google Shape;392;p29"/>
          <p:cNvSpPr/>
          <p:nvPr/>
        </p:nvSpPr>
        <p:spPr>
          <a:xfrm>
            <a:off x="557939" y="2456396"/>
            <a:ext cx="8999621"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chemeClr val="dk1"/>
                </a:solidFill>
                <a:latin typeface="Rockwell"/>
                <a:ea typeface="Rockwell"/>
                <a:cs typeface="Rockwell"/>
                <a:sym typeface="Rockwell"/>
              </a:rPr>
              <a:t>STAGE 4:ON-SITE ASSESSMENT</a:t>
            </a:r>
            <a:endParaRPr/>
          </a:p>
        </p:txBody>
      </p:sp>
      <p:grpSp>
        <p:nvGrpSpPr>
          <p:cNvPr id="393" name="Google Shape;393;p29"/>
          <p:cNvGrpSpPr/>
          <p:nvPr/>
        </p:nvGrpSpPr>
        <p:grpSpPr>
          <a:xfrm>
            <a:off x="9444489" y="1"/>
            <a:ext cx="2634440" cy="6017342"/>
            <a:chOff x="329184" y="1"/>
            <a:chExt cx="524256" cy="5777808"/>
          </a:xfrm>
        </p:grpSpPr>
        <p:cxnSp>
          <p:nvCxnSpPr>
            <p:cNvPr id="394" name="Google Shape;394;p29"/>
            <p:cNvCxnSpPr/>
            <p:nvPr/>
          </p:nvCxnSpPr>
          <p:spPr>
            <a:xfrm rot="10800000">
              <a:off x="329184" y="5777809"/>
              <a:ext cx="521208" cy="0"/>
            </a:xfrm>
            <a:prstGeom prst="straightConnector1">
              <a:avLst/>
            </a:prstGeom>
            <a:noFill/>
            <a:ln w="152400" cap="flat" cmpd="sng">
              <a:solidFill>
                <a:schemeClr val="accent4"/>
              </a:solidFill>
              <a:prstDash val="solid"/>
              <a:miter lim="800000"/>
              <a:headEnd type="none" w="sm" len="sm"/>
              <a:tailEnd type="none" w="sm" len="sm"/>
            </a:ln>
          </p:spPr>
        </p:cxnSp>
        <p:sp>
          <p:nvSpPr>
            <p:cNvPr id="395" name="Google Shape;395;p29"/>
            <p:cNvSpPr/>
            <p:nvPr/>
          </p:nvSpPr>
          <p:spPr>
            <a:xfrm>
              <a:off x="329184" y="1"/>
              <a:ext cx="524256" cy="55321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pic>
        <p:nvPicPr>
          <p:cNvPr id="396" name="Google Shape;396;p29"/>
          <p:cNvPicPr preferRelativeResize="0"/>
          <p:nvPr/>
        </p:nvPicPr>
        <p:blipFill rotWithShape="1">
          <a:blip r:embed="rId3">
            <a:alphaModFix/>
          </a:blip>
          <a:srcRect l="14306" t="11206" r="13648" b="8862"/>
          <a:stretch/>
        </p:blipFill>
        <p:spPr>
          <a:xfrm>
            <a:off x="9626802" y="1359145"/>
            <a:ext cx="2289673" cy="319684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3</a:t>
            </a:fld>
            <a:endParaRPr/>
          </a:p>
        </p:txBody>
      </p:sp>
      <p:sp>
        <p:nvSpPr>
          <p:cNvPr id="138" name="Google Shape;138;p3"/>
          <p:cNvSpPr txBox="1"/>
          <p:nvPr/>
        </p:nvSpPr>
        <p:spPr>
          <a:xfrm>
            <a:off x="-162233" y="2661696"/>
            <a:ext cx="997715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0000"/>
                </a:solidFill>
                <a:latin typeface="Rockwell"/>
                <a:ea typeface="Rockwell"/>
                <a:cs typeface="Rockwell"/>
                <a:sym typeface="Rockwell"/>
              </a:rPr>
              <a:t>STAGE 1:REGISTRATION</a:t>
            </a:r>
            <a:endParaRPr sz="1400" b="0" i="0" u="none" strike="noStrike" cap="none">
              <a:solidFill>
                <a:srgbClr val="000000"/>
              </a:solidFill>
              <a:latin typeface="Rockwell"/>
              <a:ea typeface="Rockwell"/>
              <a:cs typeface="Rockwell"/>
              <a:sym typeface="Rockwell"/>
            </a:endParaRPr>
          </a:p>
        </p:txBody>
      </p:sp>
      <p:grpSp>
        <p:nvGrpSpPr>
          <p:cNvPr id="139" name="Google Shape;139;p3"/>
          <p:cNvGrpSpPr/>
          <p:nvPr/>
        </p:nvGrpSpPr>
        <p:grpSpPr>
          <a:xfrm>
            <a:off x="9444489" y="1"/>
            <a:ext cx="2634440" cy="6017342"/>
            <a:chOff x="329184" y="1"/>
            <a:chExt cx="524256" cy="5777808"/>
          </a:xfrm>
        </p:grpSpPr>
        <p:cxnSp>
          <p:nvCxnSpPr>
            <p:cNvPr id="140" name="Google Shape;140;p3"/>
            <p:cNvCxnSpPr/>
            <p:nvPr/>
          </p:nvCxnSpPr>
          <p:spPr>
            <a:xfrm rot="10800000">
              <a:off x="329184" y="5777809"/>
              <a:ext cx="521208" cy="0"/>
            </a:xfrm>
            <a:prstGeom prst="straightConnector1">
              <a:avLst/>
            </a:prstGeom>
            <a:noFill/>
            <a:ln w="152400" cap="flat" cmpd="sng">
              <a:solidFill>
                <a:schemeClr val="accent4"/>
              </a:solidFill>
              <a:prstDash val="solid"/>
              <a:miter lim="800000"/>
              <a:headEnd type="none" w="sm" len="sm"/>
              <a:tailEnd type="none" w="sm" len="sm"/>
            </a:ln>
          </p:spPr>
        </p:cxnSp>
        <p:sp>
          <p:nvSpPr>
            <p:cNvPr id="141" name="Google Shape;141;p3"/>
            <p:cNvSpPr/>
            <p:nvPr/>
          </p:nvSpPr>
          <p:spPr>
            <a:xfrm>
              <a:off x="329184" y="1"/>
              <a:ext cx="524256" cy="55321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pic>
        <p:nvPicPr>
          <p:cNvPr id="142" name="Google Shape;142;p3"/>
          <p:cNvPicPr preferRelativeResize="0"/>
          <p:nvPr/>
        </p:nvPicPr>
        <p:blipFill rotWithShape="1">
          <a:blip r:embed="rId3">
            <a:alphaModFix/>
          </a:blip>
          <a:srcRect l="14306" t="11206" r="13648" b="8862"/>
          <a:stretch/>
        </p:blipFill>
        <p:spPr>
          <a:xfrm>
            <a:off x="9626802" y="1359145"/>
            <a:ext cx="2289673" cy="319684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0"/>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402" name="Google Shape;402;p30"/>
          <p:cNvPicPr preferRelativeResize="0"/>
          <p:nvPr/>
        </p:nvPicPr>
        <p:blipFill rotWithShape="1">
          <a:blip r:embed="rId3">
            <a:alphaModFix/>
          </a:blip>
          <a:srcRect/>
          <a:stretch/>
        </p:blipFill>
        <p:spPr>
          <a:xfrm>
            <a:off x="4066675" y="1458794"/>
            <a:ext cx="7653377" cy="4813278"/>
          </a:xfrm>
          <a:prstGeom prst="rect">
            <a:avLst/>
          </a:prstGeom>
          <a:noFill/>
          <a:ln w="19050" cap="flat" cmpd="sng">
            <a:solidFill>
              <a:schemeClr val="dk1"/>
            </a:solidFill>
            <a:prstDash val="solid"/>
            <a:round/>
            <a:headEnd type="none" w="sm" len="sm"/>
            <a:tailEnd type="none" w="sm" len="sm"/>
          </a:ln>
        </p:spPr>
      </p:pic>
      <p:sp>
        <p:nvSpPr>
          <p:cNvPr id="403" name="Google Shape;403;p30"/>
          <p:cNvSpPr txBox="1"/>
          <p:nvPr/>
        </p:nvSpPr>
        <p:spPr>
          <a:xfrm>
            <a:off x="0" y="417595"/>
            <a:ext cx="12192000" cy="64008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000"/>
              <a:buFont typeface="Quattrocento Sans"/>
              <a:buNone/>
            </a:pPr>
            <a:r>
              <a:rPr lang="en-US" sz="4000" b="1" i="0" u="sng" strike="noStrike" cap="none">
                <a:solidFill>
                  <a:schemeClr val="dk1"/>
                </a:solidFill>
                <a:latin typeface="Quattrocento Sans"/>
                <a:ea typeface="Quattrocento Sans"/>
                <a:cs typeface="Quattrocento Sans"/>
                <a:sym typeface="Quattrocento Sans"/>
              </a:rPr>
              <a:t>ON-SITE ASSESSMENT SCHEDULING</a:t>
            </a:r>
            <a:endParaRPr sz="4000" b="1" i="0" u="none" strike="noStrike" cap="none">
              <a:solidFill>
                <a:srgbClr val="3A3838"/>
              </a:solidFill>
              <a:latin typeface="Quattrocento Sans"/>
              <a:ea typeface="Quattrocento Sans"/>
              <a:cs typeface="Quattrocento Sans"/>
              <a:sym typeface="Quattrocento Sans"/>
            </a:endParaRPr>
          </a:p>
        </p:txBody>
      </p:sp>
      <p:sp>
        <p:nvSpPr>
          <p:cNvPr id="404" name="Google Shape;404;p30"/>
          <p:cNvSpPr/>
          <p:nvPr/>
        </p:nvSpPr>
        <p:spPr>
          <a:xfrm>
            <a:off x="5220849" y="4572216"/>
            <a:ext cx="3251201" cy="805901"/>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5" name="Google Shape;405;p30"/>
          <p:cNvSpPr/>
          <p:nvPr/>
        </p:nvSpPr>
        <p:spPr>
          <a:xfrm>
            <a:off x="202156" y="1584099"/>
            <a:ext cx="3730747" cy="40934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en-US" sz="2000">
                <a:solidFill>
                  <a:schemeClr val="dk1"/>
                </a:solidFill>
                <a:latin typeface="Quattrocento Sans"/>
                <a:ea typeface="Quattrocento Sans"/>
                <a:cs typeface="Quattrocento Sans"/>
                <a:sym typeface="Quattrocento Sans"/>
              </a:rPr>
              <a:t>Post desktop assessment, On-site assessment will be scheduled in consultation with institute and CBC.</a:t>
            </a:r>
            <a:endParaRPr/>
          </a:p>
          <a:p>
            <a:pPr marL="0" marR="0" lvl="0" indent="0" algn="l" rtl="0">
              <a:spcBef>
                <a:spcPts val="0"/>
              </a:spcBef>
              <a:spcAft>
                <a:spcPts val="0"/>
              </a:spcAft>
              <a:buNone/>
            </a:pPr>
            <a:endParaRPr sz="20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400"/>
              <a:buFont typeface="Noto Sans Symbols"/>
              <a:buChar char="✔"/>
            </a:pPr>
            <a:r>
              <a:rPr lang="en-US" sz="2000">
                <a:solidFill>
                  <a:schemeClr val="dk1"/>
                </a:solidFill>
                <a:latin typeface="Quattrocento Sans"/>
                <a:ea typeface="Quattrocento Sans"/>
                <a:cs typeface="Quattrocento Sans"/>
                <a:sym typeface="Quattrocento Sans"/>
              </a:rPr>
              <a:t>Details of the onsite assessment will be intimated to the institute via email.</a:t>
            </a:r>
            <a:endParaRPr sz="2000">
              <a:solidFill>
                <a:schemeClr val="dk1"/>
              </a:solidFill>
              <a:latin typeface="Quattrocento Sans"/>
              <a:ea typeface="Quattrocento Sans"/>
              <a:cs typeface="Quattrocento Sans"/>
              <a:sym typeface="Quattrocento Sans"/>
            </a:endParaRPr>
          </a:p>
          <a:p>
            <a:pPr marL="285750" marR="0" lvl="0" indent="-196850" algn="l" rtl="0">
              <a:spcBef>
                <a:spcPts val="0"/>
              </a:spcBef>
              <a:spcAft>
                <a:spcPts val="0"/>
              </a:spcAft>
              <a:buClr>
                <a:schemeClr val="dk1"/>
              </a:buClr>
              <a:buSzPts val="1400"/>
              <a:buFont typeface="Noto Sans Symbols"/>
              <a:buNone/>
            </a:pPr>
            <a:endParaRPr sz="20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400"/>
              <a:buFont typeface="Noto Sans Symbols"/>
              <a:buChar char="✔"/>
            </a:pPr>
            <a:r>
              <a:rPr lang="en-US" sz="2000">
                <a:solidFill>
                  <a:schemeClr val="dk1"/>
                </a:solidFill>
                <a:latin typeface="Quattrocento Sans"/>
                <a:ea typeface="Quattrocento Sans"/>
                <a:cs typeface="Quattrocento Sans"/>
                <a:sym typeface="Quattrocento Sans"/>
              </a:rPr>
              <a:t>It would comprise of onsite assessment dates, name &amp; contact details of the onsite and desktop assessor</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1"/>
          <p:cNvSpPr txBox="1">
            <a:spLocks noGrp="1"/>
          </p:cNvSpPr>
          <p:nvPr>
            <p:ph type="title"/>
          </p:nvPr>
        </p:nvSpPr>
        <p:spPr>
          <a:xfrm>
            <a:off x="1" y="448056"/>
            <a:ext cx="1219200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ON-SITE ASSESSMENT</a:t>
            </a:r>
            <a:endParaRPr sz="4000" b="1">
              <a:latin typeface="Quattrocento Sans"/>
              <a:ea typeface="Quattrocento Sans"/>
              <a:cs typeface="Quattrocento Sans"/>
              <a:sym typeface="Quattrocento Sans"/>
            </a:endParaRPr>
          </a:p>
        </p:txBody>
      </p:sp>
      <p:sp>
        <p:nvSpPr>
          <p:cNvPr id="411" name="Google Shape;411;p31"/>
          <p:cNvSpPr txBox="1">
            <a:spLocks noGrp="1"/>
          </p:cNvSpPr>
          <p:nvPr>
            <p:ph type="body" idx="1"/>
          </p:nvPr>
        </p:nvSpPr>
        <p:spPr>
          <a:xfrm>
            <a:off x="647391" y="1554745"/>
            <a:ext cx="10551550" cy="4534232"/>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Font typeface="Noto Sans Symbols"/>
              <a:buChar char="✔"/>
            </a:pPr>
            <a:r>
              <a:rPr lang="en-US" sz="2000" dirty="0">
                <a:solidFill>
                  <a:schemeClr val="dk1"/>
                </a:solidFill>
                <a:latin typeface="Quattrocento Sans"/>
                <a:ea typeface="Quattrocento Sans"/>
                <a:cs typeface="Quattrocento Sans"/>
                <a:sym typeface="Quattrocento Sans"/>
              </a:rPr>
              <a:t>Timeline for scheduling onsite assessment will be 30 days from acceptance of desktop assessment.</a:t>
            </a:r>
            <a:endParaRPr sz="2000" dirty="0">
              <a:solidFill>
                <a:schemeClr val="dk1"/>
              </a:solidFill>
              <a:latin typeface="Quattrocento Sans"/>
              <a:ea typeface="Quattrocento Sans"/>
              <a:cs typeface="Quattrocento Sans"/>
              <a:sym typeface="Quattrocento Sans"/>
            </a:endParaRPr>
          </a:p>
          <a:p>
            <a:pPr marL="228600" lvl="0" indent="-76200" algn="l" rtl="0">
              <a:lnSpc>
                <a:spcPct val="100000"/>
              </a:lnSpc>
              <a:spcBef>
                <a:spcPts val="0"/>
              </a:spcBef>
              <a:spcAft>
                <a:spcPts val="0"/>
              </a:spcAft>
              <a:buSzPts val="2400"/>
              <a:buFont typeface="Noto Sans Symbols"/>
              <a:buNone/>
            </a:pPr>
            <a:endParaRPr sz="2000" dirty="0">
              <a:solidFill>
                <a:schemeClr val="dk1"/>
              </a:solidFill>
              <a:latin typeface="Quattrocento Sans"/>
              <a:ea typeface="Quattrocento Sans"/>
              <a:cs typeface="Quattrocento Sans"/>
              <a:sym typeface="Quattrocento Sans"/>
            </a:endParaRPr>
          </a:p>
          <a:p>
            <a:pPr marL="228600" lvl="0" indent="-228600" algn="l" rtl="0">
              <a:lnSpc>
                <a:spcPct val="100000"/>
              </a:lnSpc>
              <a:spcBef>
                <a:spcPts val="0"/>
              </a:spcBef>
              <a:spcAft>
                <a:spcPts val="0"/>
              </a:spcAft>
              <a:buSzPts val="2400"/>
              <a:buFont typeface="Noto Sans Symbols"/>
              <a:buChar char="✔"/>
            </a:pPr>
            <a:r>
              <a:rPr lang="en-US" sz="2000" dirty="0">
                <a:latin typeface="Quattrocento Sans"/>
                <a:ea typeface="Quattrocento Sans"/>
                <a:cs typeface="Quattrocento Sans"/>
                <a:sym typeface="Quattrocento Sans"/>
              </a:rPr>
              <a:t>Onsite Assessment would be carried by the team of assessor comprising Primary and Secondary Assessor empaneled by Assessment Agency with approval of </a:t>
            </a:r>
            <a:r>
              <a:rPr lang="en-US" sz="2000" b="1" dirty="0">
                <a:latin typeface="Quattrocento Sans"/>
                <a:ea typeface="Quattrocento Sans"/>
                <a:cs typeface="Quattrocento Sans"/>
                <a:sym typeface="Quattrocento Sans"/>
              </a:rPr>
              <a:t>Capacity Building Commission </a:t>
            </a:r>
            <a:r>
              <a:rPr lang="en-US" sz="2000" dirty="0">
                <a:latin typeface="Quattrocento Sans"/>
                <a:ea typeface="Quattrocento Sans"/>
                <a:cs typeface="Quattrocento Sans"/>
                <a:sym typeface="Quattrocento Sans"/>
              </a:rPr>
              <a:t>.</a:t>
            </a:r>
            <a:endParaRPr dirty="0"/>
          </a:p>
          <a:p>
            <a:pPr marL="0" lvl="0" indent="0" algn="l" rtl="0">
              <a:lnSpc>
                <a:spcPct val="100000"/>
              </a:lnSpc>
              <a:spcBef>
                <a:spcPts val="0"/>
              </a:spcBef>
              <a:spcAft>
                <a:spcPts val="0"/>
              </a:spcAft>
              <a:buSzPts val="2400"/>
              <a:buNone/>
            </a:pPr>
            <a:endParaRPr sz="2000" dirty="0">
              <a:solidFill>
                <a:schemeClr val="dk1"/>
              </a:solidFill>
              <a:latin typeface="Quattrocento Sans"/>
              <a:ea typeface="Quattrocento Sans"/>
              <a:cs typeface="Quattrocento Sans"/>
              <a:sym typeface="Quattrocento Sans"/>
            </a:endParaRPr>
          </a:p>
          <a:p>
            <a:pPr marL="228600" lvl="0" indent="-228600" algn="l" rtl="0">
              <a:lnSpc>
                <a:spcPct val="100000"/>
              </a:lnSpc>
              <a:spcBef>
                <a:spcPts val="0"/>
              </a:spcBef>
              <a:spcAft>
                <a:spcPts val="0"/>
              </a:spcAft>
              <a:buSzPts val="2400"/>
              <a:buFont typeface="Noto Sans Symbols"/>
              <a:buChar char="✔"/>
            </a:pPr>
            <a:r>
              <a:rPr lang="en-US" sz="2000" dirty="0">
                <a:solidFill>
                  <a:schemeClr val="dk1"/>
                </a:solidFill>
                <a:latin typeface="Quattrocento Sans"/>
                <a:ea typeface="Quattrocento Sans"/>
                <a:cs typeface="Quattrocento Sans"/>
                <a:sym typeface="Quattrocento Sans"/>
              </a:rPr>
              <a:t>Empaneled assessors of Assessment Agency along with the Assessment Agency Secretariat would visit institute and verify the documents on the scheduled date.</a:t>
            </a:r>
            <a:endParaRPr dirty="0"/>
          </a:p>
          <a:p>
            <a:pPr marL="228600" lvl="0" indent="-76200" algn="l" rtl="0">
              <a:lnSpc>
                <a:spcPct val="100000"/>
              </a:lnSpc>
              <a:spcBef>
                <a:spcPts val="0"/>
              </a:spcBef>
              <a:spcAft>
                <a:spcPts val="0"/>
              </a:spcAft>
              <a:buSzPts val="2400"/>
              <a:buFont typeface="Noto Sans Symbols"/>
              <a:buNone/>
            </a:pPr>
            <a:endParaRPr sz="2000" dirty="0">
              <a:solidFill>
                <a:schemeClr val="dk1"/>
              </a:solidFill>
              <a:latin typeface="Quattrocento Sans"/>
              <a:ea typeface="Quattrocento Sans"/>
              <a:cs typeface="Quattrocento Sans"/>
              <a:sym typeface="Quattrocento Sans"/>
            </a:endParaRPr>
          </a:p>
          <a:p>
            <a:pPr marL="228600" lvl="0" indent="-76200" algn="l" rtl="0">
              <a:lnSpc>
                <a:spcPct val="100000"/>
              </a:lnSpc>
              <a:spcBef>
                <a:spcPts val="0"/>
              </a:spcBef>
              <a:spcAft>
                <a:spcPts val="0"/>
              </a:spcAft>
              <a:buSzPts val="2400"/>
              <a:buFont typeface="Noto Sans Symbols"/>
              <a:buNone/>
            </a:pPr>
            <a:endParaRPr sz="2000" dirty="0">
              <a:solidFill>
                <a:schemeClr val="dk1"/>
              </a:solidFill>
              <a:latin typeface="Quattrocento Sans"/>
              <a:ea typeface="Quattrocento Sans"/>
              <a:cs typeface="Quattrocento Sans"/>
              <a:sym typeface="Quattrocento Sans"/>
            </a:endParaRPr>
          </a:p>
        </p:txBody>
      </p:sp>
      <p:sp>
        <p:nvSpPr>
          <p:cNvPr id="412" name="Google Shape;412;p31"/>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2"/>
          <p:cNvSpPr txBox="1">
            <a:spLocks noGrp="1"/>
          </p:cNvSpPr>
          <p:nvPr>
            <p:ph type="title"/>
          </p:nvPr>
        </p:nvSpPr>
        <p:spPr>
          <a:xfrm>
            <a:off x="0" y="294424"/>
            <a:ext cx="1219200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ON-SITE ASSESSMENT (MOBILE APPLICATION)</a:t>
            </a:r>
            <a:endParaRPr sz="4000" b="1">
              <a:latin typeface="Quattrocento Sans"/>
              <a:ea typeface="Quattrocento Sans"/>
              <a:cs typeface="Quattrocento Sans"/>
              <a:sym typeface="Quattrocento Sans"/>
            </a:endParaRPr>
          </a:p>
        </p:txBody>
      </p:sp>
      <p:sp>
        <p:nvSpPr>
          <p:cNvPr id="418" name="Google Shape;418;p32"/>
          <p:cNvSpPr txBox="1">
            <a:spLocks noGrp="1"/>
          </p:cNvSpPr>
          <p:nvPr>
            <p:ph type="body" idx="1"/>
          </p:nvPr>
        </p:nvSpPr>
        <p:spPr>
          <a:xfrm>
            <a:off x="335761" y="1312938"/>
            <a:ext cx="11856239" cy="12215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400"/>
              <a:buFont typeface="Noto Sans Symbols"/>
              <a:buChar char="✔"/>
            </a:pPr>
            <a:r>
              <a:rPr lang="en-US" sz="2000">
                <a:solidFill>
                  <a:schemeClr val="dk1"/>
                </a:solidFill>
                <a:latin typeface="Quattrocento Sans"/>
                <a:ea typeface="Quattrocento Sans"/>
                <a:cs typeface="Quattrocento Sans"/>
                <a:sym typeface="Quattrocento Sans"/>
              </a:rPr>
              <a:t>Onsite assessment will be carried out on Mobile Application- NSCSTI</a:t>
            </a:r>
            <a:endParaRPr sz="2000">
              <a:latin typeface="Quattrocento Sans"/>
              <a:ea typeface="Quattrocento Sans"/>
              <a:cs typeface="Quattrocento Sans"/>
              <a:sym typeface="Quattrocento Sans"/>
            </a:endParaRPr>
          </a:p>
          <a:p>
            <a:pPr marL="228600" lvl="0" indent="-76200" algn="l" rtl="0">
              <a:lnSpc>
                <a:spcPct val="90000"/>
              </a:lnSpc>
              <a:spcBef>
                <a:spcPts val="0"/>
              </a:spcBef>
              <a:spcAft>
                <a:spcPts val="0"/>
              </a:spcAft>
              <a:buClr>
                <a:srgbClr val="3F3F3F"/>
              </a:buClr>
              <a:buSzPts val="2400"/>
              <a:buFont typeface="Noto Sans Symbols"/>
              <a:buNone/>
            </a:pPr>
            <a:endParaRPr sz="2000">
              <a:solidFill>
                <a:schemeClr val="dk1"/>
              </a:solidFill>
              <a:latin typeface="Quattrocento Sans"/>
              <a:ea typeface="Quattrocento Sans"/>
              <a:cs typeface="Quattrocento Sans"/>
              <a:sym typeface="Quattrocento Sans"/>
            </a:endParaRPr>
          </a:p>
          <a:p>
            <a:pPr marL="228600" lvl="0" indent="-228600" algn="l" rtl="0">
              <a:lnSpc>
                <a:spcPct val="90000"/>
              </a:lnSpc>
              <a:spcBef>
                <a:spcPts val="0"/>
              </a:spcBef>
              <a:spcAft>
                <a:spcPts val="0"/>
              </a:spcAft>
              <a:buClr>
                <a:srgbClr val="3F3F3F"/>
              </a:buClr>
              <a:buSzPts val="2400"/>
              <a:buFont typeface="Noto Sans Symbols"/>
              <a:buChar char="✔"/>
            </a:pPr>
            <a:r>
              <a:rPr lang="en-US" sz="2000">
                <a:solidFill>
                  <a:schemeClr val="dk1"/>
                </a:solidFill>
                <a:latin typeface="Quattrocento Sans"/>
                <a:ea typeface="Quattrocento Sans"/>
                <a:cs typeface="Quattrocento Sans"/>
                <a:sym typeface="Quattrocento Sans"/>
              </a:rPr>
              <a:t>Log in credentials for the mobile application  will be shared with onsite assessor via email.</a:t>
            </a:r>
            <a:endParaRPr sz="2000">
              <a:latin typeface="Quattrocento Sans"/>
              <a:ea typeface="Quattrocento Sans"/>
              <a:cs typeface="Quattrocento Sans"/>
              <a:sym typeface="Quattrocento Sans"/>
            </a:endParaRPr>
          </a:p>
          <a:p>
            <a:pPr marL="0" lvl="0" indent="0" algn="l" rtl="0">
              <a:lnSpc>
                <a:spcPct val="90000"/>
              </a:lnSpc>
              <a:spcBef>
                <a:spcPts val="0"/>
              </a:spcBef>
              <a:spcAft>
                <a:spcPts val="0"/>
              </a:spcAft>
              <a:buClr>
                <a:srgbClr val="3F3F3F"/>
              </a:buClr>
              <a:buSzPts val="2400"/>
              <a:buNone/>
            </a:pPr>
            <a:endParaRPr sz="2000">
              <a:solidFill>
                <a:schemeClr val="dk1"/>
              </a:solidFill>
              <a:latin typeface="Quattrocento Sans"/>
              <a:ea typeface="Quattrocento Sans"/>
              <a:cs typeface="Quattrocento Sans"/>
              <a:sym typeface="Quattrocento Sans"/>
            </a:endParaRPr>
          </a:p>
          <a:p>
            <a:pPr marL="228600" lvl="0" indent="-76200" algn="l" rtl="0">
              <a:lnSpc>
                <a:spcPct val="90000"/>
              </a:lnSpc>
              <a:spcBef>
                <a:spcPts val="0"/>
              </a:spcBef>
              <a:spcAft>
                <a:spcPts val="0"/>
              </a:spcAft>
              <a:buClr>
                <a:srgbClr val="3F3F3F"/>
              </a:buClr>
              <a:buSzPts val="2400"/>
              <a:buFont typeface="Noto Sans Symbols"/>
              <a:buNone/>
            </a:pPr>
            <a:endParaRPr sz="2000">
              <a:solidFill>
                <a:schemeClr val="dk1"/>
              </a:solidFill>
              <a:latin typeface="Quattrocento Sans"/>
              <a:ea typeface="Quattrocento Sans"/>
              <a:cs typeface="Quattrocento Sans"/>
              <a:sym typeface="Quattrocento Sans"/>
            </a:endParaRPr>
          </a:p>
          <a:p>
            <a:pPr marL="228600" lvl="0" indent="-76200" algn="l" rtl="0">
              <a:lnSpc>
                <a:spcPct val="90000"/>
              </a:lnSpc>
              <a:spcBef>
                <a:spcPts val="0"/>
              </a:spcBef>
              <a:spcAft>
                <a:spcPts val="0"/>
              </a:spcAft>
              <a:buClr>
                <a:srgbClr val="3F3F3F"/>
              </a:buClr>
              <a:buSzPts val="2400"/>
              <a:buFont typeface="Noto Sans Symbols"/>
              <a:buNone/>
            </a:pPr>
            <a:endParaRPr sz="2000">
              <a:solidFill>
                <a:schemeClr val="dk1"/>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rgbClr val="3F3F3F"/>
              </a:buClr>
              <a:buSzPts val="2400"/>
              <a:buNone/>
            </a:pPr>
            <a:endParaRPr sz="2000">
              <a:latin typeface="Quattrocento Sans"/>
              <a:ea typeface="Quattrocento Sans"/>
              <a:cs typeface="Quattrocento Sans"/>
              <a:sym typeface="Quattrocento Sans"/>
            </a:endParaRPr>
          </a:p>
        </p:txBody>
      </p:sp>
      <p:sp>
        <p:nvSpPr>
          <p:cNvPr id="419" name="Google Shape;419;p32"/>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20" name="Google Shape;420;p32"/>
          <p:cNvPicPr preferRelativeResize="0"/>
          <p:nvPr/>
        </p:nvPicPr>
        <p:blipFill rotWithShape="1">
          <a:blip r:embed="rId3">
            <a:alphaModFix/>
          </a:blip>
          <a:srcRect/>
          <a:stretch/>
        </p:blipFill>
        <p:spPr>
          <a:xfrm>
            <a:off x="1455036" y="2448232"/>
            <a:ext cx="2444016" cy="3916473"/>
          </a:xfrm>
          <a:prstGeom prst="rect">
            <a:avLst/>
          </a:prstGeom>
          <a:noFill/>
          <a:ln w="19050" cap="flat" cmpd="sng">
            <a:solidFill>
              <a:schemeClr val="dk1"/>
            </a:solidFill>
            <a:prstDash val="solid"/>
            <a:round/>
            <a:headEnd type="none" w="sm" len="sm"/>
            <a:tailEnd type="none" w="sm" len="sm"/>
          </a:ln>
        </p:spPr>
      </p:pic>
      <p:pic>
        <p:nvPicPr>
          <p:cNvPr id="421" name="Google Shape;421;p32"/>
          <p:cNvPicPr preferRelativeResize="0"/>
          <p:nvPr/>
        </p:nvPicPr>
        <p:blipFill rotWithShape="1">
          <a:blip r:embed="rId4">
            <a:alphaModFix/>
          </a:blip>
          <a:srcRect/>
          <a:stretch/>
        </p:blipFill>
        <p:spPr>
          <a:xfrm>
            <a:off x="4413397" y="2448232"/>
            <a:ext cx="2637753" cy="3916474"/>
          </a:xfrm>
          <a:prstGeom prst="rect">
            <a:avLst/>
          </a:prstGeom>
          <a:solidFill>
            <a:schemeClr val="dk1"/>
          </a:solidFill>
          <a:ln w="19050" cap="flat" cmpd="sng">
            <a:solidFill>
              <a:schemeClr val="dk1"/>
            </a:solidFill>
            <a:prstDash val="solid"/>
            <a:round/>
            <a:headEnd type="none" w="sm" len="sm"/>
            <a:tailEnd type="none" w="sm" len="sm"/>
          </a:ln>
        </p:spPr>
      </p:pic>
      <p:pic>
        <p:nvPicPr>
          <p:cNvPr id="422" name="Google Shape;422;p32"/>
          <p:cNvPicPr preferRelativeResize="0"/>
          <p:nvPr/>
        </p:nvPicPr>
        <p:blipFill rotWithShape="1">
          <a:blip r:embed="rId5">
            <a:alphaModFix/>
          </a:blip>
          <a:srcRect/>
          <a:stretch/>
        </p:blipFill>
        <p:spPr>
          <a:xfrm>
            <a:off x="7565495" y="2448232"/>
            <a:ext cx="2793284" cy="3916474"/>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3"/>
          <p:cNvSpPr txBox="1">
            <a:spLocks noGrp="1"/>
          </p:cNvSpPr>
          <p:nvPr>
            <p:ph type="title"/>
          </p:nvPr>
        </p:nvSpPr>
        <p:spPr>
          <a:xfrm>
            <a:off x="539495" y="385022"/>
            <a:ext cx="1099346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2800"/>
              <a:buFont typeface="Calibri"/>
              <a:buNone/>
            </a:pPr>
            <a:r>
              <a:rPr lang="en-US" sz="4000" b="1" u="sng">
                <a:solidFill>
                  <a:schemeClr val="dk1"/>
                </a:solidFill>
                <a:latin typeface="Quattrocento Sans"/>
                <a:ea typeface="Quattrocento Sans"/>
                <a:cs typeface="Quattrocento Sans"/>
                <a:sym typeface="Quattrocento Sans"/>
              </a:rPr>
              <a:t>COMPLETITION OF ON-SITE ASSESSMENT</a:t>
            </a:r>
            <a:endParaRPr sz="4000" b="1" u="sng">
              <a:solidFill>
                <a:schemeClr val="dk1"/>
              </a:solidFill>
              <a:latin typeface="Quattrocento Sans"/>
              <a:ea typeface="Quattrocento Sans"/>
              <a:cs typeface="Quattrocento Sans"/>
              <a:sym typeface="Quattrocento Sans"/>
            </a:endParaRPr>
          </a:p>
        </p:txBody>
      </p:sp>
      <p:sp>
        <p:nvSpPr>
          <p:cNvPr id="428" name="Google Shape;428;p33"/>
          <p:cNvSpPr txBox="1">
            <a:spLocks noGrp="1"/>
          </p:cNvSpPr>
          <p:nvPr>
            <p:ph type="body" idx="1"/>
          </p:nvPr>
        </p:nvSpPr>
        <p:spPr>
          <a:xfrm>
            <a:off x="350224" y="1025102"/>
            <a:ext cx="6763672" cy="27156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endParaRPr sz="2400">
              <a:latin typeface="Quattrocento Sans"/>
              <a:ea typeface="Quattrocento Sans"/>
              <a:cs typeface="Quattrocento Sans"/>
              <a:sym typeface="Quattrocento Sans"/>
            </a:endParaRPr>
          </a:p>
          <a:p>
            <a:pPr marL="228600" lvl="0" indent="-228600" algn="l" rtl="0">
              <a:lnSpc>
                <a:spcPct val="90000"/>
              </a:lnSpc>
              <a:spcBef>
                <a:spcPts val="1000"/>
              </a:spcBef>
              <a:spcAft>
                <a:spcPts val="0"/>
              </a:spcAft>
              <a:buClr>
                <a:srgbClr val="3F3F3F"/>
              </a:buClr>
              <a:buSzPts val="2400"/>
              <a:buFont typeface="Noto Sans Symbols"/>
              <a:buChar char="✔"/>
            </a:pPr>
            <a:r>
              <a:rPr lang="en-US" sz="2400">
                <a:latin typeface="Quattrocento Sans"/>
                <a:ea typeface="Quattrocento Sans"/>
                <a:cs typeface="Quattrocento Sans"/>
                <a:sym typeface="Quattrocento Sans"/>
              </a:rPr>
              <a:t>A closure meeting will be done between institute &amp; Site assessor before completion of Assessment.</a:t>
            </a:r>
            <a:endParaRPr/>
          </a:p>
          <a:p>
            <a:pPr marL="228600" lvl="0" indent="-76200" algn="l" rtl="0">
              <a:lnSpc>
                <a:spcPct val="90000"/>
              </a:lnSpc>
              <a:spcBef>
                <a:spcPts val="1000"/>
              </a:spcBef>
              <a:spcAft>
                <a:spcPts val="0"/>
              </a:spcAft>
              <a:buClr>
                <a:srgbClr val="3F3F3F"/>
              </a:buClr>
              <a:buSzPts val="2400"/>
              <a:buFont typeface="Noto Sans Symbols"/>
              <a:buNone/>
            </a:pPr>
            <a:endParaRPr sz="2400">
              <a:latin typeface="Quattrocento Sans"/>
              <a:ea typeface="Quattrocento Sans"/>
              <a:cs typeface="Quattrocento Sans"/>
              <a:sym typeface="Quattrocento Sans"/>
            </a:endParaRPr>
          </a:p>
          <a:p>
            <a:pPr marL="228600" lvl="0" indent="-228600" algn="l" rtl="0">
              <a:lnSpc>
                <a:spcPct val="90000"/>
              </a:lnSpc>
              <a:spcBef>
                <a:spcPts val="1000"/>
              </a:spcBef>
              <a:spcAft>
                <a:spcPts val="0"/>
              </a:spcAft>
              <a:buClr>
                <a:srgbClr val="3F3F3F"/>
              </a:buClr>
              <a:buSzPts val="2400"/>
              <a:buFont typeface="Noto Sans Symbols"/>
              <a:buChar char="✔"/>
            </a:pPr>
            <a:r>
              <a:rPr lang="en-US" sz="2400">
                <a:latin typeface="Quattrocento Sans"/>
                <a:ea typeface="Quattrocento Sans"/>
                <a:cs typeface="Quattrocento Sans"/>
                <a:sym typeface="Quattrocento Sans"/>
              </a:rPr>
              <a:t>Post completion of the Onsite Assessment, An OTP based authentication will be done.</a:t>
            </a:r>
            <a:endParaRPr/>
          </a:p>
          <a:p>
            <a:pPr marL="228600" lvl="0" indent="-76200" algn="l" rtl="0">
              <a:lnSpc>
                <a:spcPct val="90000"/>
              </a:lnSpc>
              <a:spcBef>
                <a:spcPts val="1000"/>
              </a:spcBef>
              <a:spcAft>
                <a:spcPts val="0"/>
              </a:spcAft>
              <a:buClr>
                <a:srgbClr val="3F3F3F"/>
              </a:buClr>
              <a:buSzPts val="2400"/>
              <a:buFont typeface="Noto Sans Symbols"/>
              <a:buNone/>
            </a:pPr>
            <a:endParaRPr sz="2400">
              <a:latin typeface="Quattrocento Sans"/>
              <a:ea typeface="Quattrocento Sans"/>
              <a:cs typeface="Quattrocento Sans"/>
              <a:sym typeface="Quattrocento Sans"/>
            </a:endParaRPr>
          </a:p>
          <a:p>
            <a:pPr marL="228600" lvl="0" indent="-228600" algn="l" rtl="0">
              <a:lnSpc>
                <a:spcPct val="90000"/>
              </a:lnSpc>
              <a:spcBef>
                <a:spcPts val="1000"/>
              </a:spcBef>
              <a:spcAft>
                <a:spcPts val="0"/>
              </a:spcAft>
              <a:buClr>
                <a:srgbClr val="3F3F3F"/>
              </a:buClr>
              <a:buSzPts val="2400"/>
              <a:buFont typeface="Noto Sans Symbols"/>
              <a:buChar char="✔"/>
            </a:pPr>
            <a:r>
              <a:rPr lang="en-US" sz="2400">
                <a:latin typeface="Quattrocento Sans"/>
                <a:ea typeface="Quattrocento Sans"/>
                <a:cs typeface="Quattrocento Sans"/>
                <a:sym typeface="Quattrocento Sans"/>
              </a:rPr>
              <a:t> Institute has to share the OTP with the Site Assessor to complete assessment process on the mobile application.</a:t>
            </a:r>
            <a:endParaRPr/>
          </a:p>
          <a:p>
            <a:pPr marL="228600" lvl="0" indent="-76200" algn="l" rtl="0">
              <a:lnSpc>
                <a:spcPct val="90000"/>
              </a:lnSpc>
              <a:spcBef>
                <a:spcPts val="1000"/>
              </a:spcBef>
              <a:spcAft>
                <a:spcPts val="0"/>
              </a:spcAft>
              <a:buClr>
                <a:srgbClr val="3F3F3F"/>
              </a:buClr>
              <a:buSzPts val="2400"/>
              <a:buFont typeface="Noto Sans Symbols"/>
              <a:buNone/>
            </a:pPr>
            <a:endParaRPr sz="2400">
              <a:latin typeface="Quattrocento Sans"/>
              <a:ea typeface="Quattrocento Sans"/>
              <a:cs typeface="Quattrocento Sans"/>
              <a:sym typeface="Quattrocento Sans"/>
            </a:endParaRPr>
          </a:p>
        </p:txBody>
      </p:sp>
      <p:sp>
        <p:nvSpPr>
          <p:cNvPr id="429" name="Google Shape;429;p33"/>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30" name="Google Shape;430;p33"/>
          <p:cNvPicPr preferRelativeResize="0"/>
          <p:nvPr/>
        </p:nvPicPr>
        <p:blipFill rotWithShape="1">
          <a:blip r:embed="rId3">
            <a:alphaModFix/>
          </a:blip>
          <a:srcRect l="10185" t="-209" r="10307" b="-17"/>
          <a:stretch/>
        </p:blipFill>
        <p:spPr>
          <a:xfrm>
            <a:off x="7303167" y="1383632"/>
            <a:ext cx="3886200" cy="5002882"/>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4"/>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pic>
        <p:nvPicPr>
          <p:cNvPr id="437" name="Google Shape;437;p34"/>
          <p:cNvPicPr preferRelativeResize="0"/>
          <p:nvPr/>
        </p:nvPicPr>
        <p:blipFill rotWithShape="1">
          <a:blip r:embed="rId3">
            <a:alphaModFix/>
          </a:blip>
          <a:srcRect/>
          <a:stretch/>
        </p:blipFill>
        <p:spPr>
          <a:xfrm>
            <a:off x="1094873" y="2009817"/>
            <a:ext cx="10184685" cy="4376697"/>
          </a:xfrm>
          <a:prstGeom prst="rect">
            <a:avLst/>
          </a:prstGeom>
          <a:noFill/>
          <a:ln w="19050" cap="flat" cmpd="sng">
            <a:solidFill>
              <a:schemeClr val="dk1"/>
            </a:solidFill>
            <a:prstDash val="solid"/>
            <a:round/>
            <a:headEnd type="none" w="sm" len="sm"/>
            <a:tailEnd type="none" w="sm" len="sm"/>
          </a:ln>
        </p:spPr>
      </p:pic>
      <p:sp>
        <p:nvSpPr>
          <p:cNvPr id="438" name="Google Shape;438;p34"/>
          <p:cNvSpPr/>
          <p:nvPr/>
        </p:nvSpPr>
        <p:spPr>
          <a:xfrm>
            <a:off x="443117" y="1301931"/>
            <a:ext cx="10836441" cy="707886"/>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dk1"/>
              </a:buClr>
              <a:buSzPts val="2400"/>
              <a:buFont typeface="Noto Sans Symbols"/>
              <a:buChar char="✔"/>
            </a:pPr>
            <a:r>
              <a:rPr lang="en-US" sz="2000">
                <a:solidFill>
                  <a:schemeClr val="dk1"/>
                </a:solidFill>
                <a:latin typeface="Quattrocento Sans"/>
                <a:ea typeface="Quattrocento Sans"/>
                <a:cs typeface="Quattrocento Sans"/>
                <a:sym typeface="Quattrocento Sans"/>
              </a:rPr>
              <a:t>Post-competition of the onsite assessment, a </a:t>
            </a:r>
            <a:r>
              <a:rPr lang="en-US" sz="2000" b="1">
                <a:solidFill>
                  <a:schemeClr val="dk1"/>
                </a:solidFill>
                <a:latin typeface="Quattrocento Sans"/>
                <a:ea typeface="Quattrocento Sans"/>
                <a:cs typeface="Quattrocento Sans"/>
                <a:sym typeface="Quattrocento Sans"/>
              </a:rPr>
              <a:t>Cumulative Score Sheet</a:t>
            </a:r>
            <a:r>
              <a:rPr lang="en-US" sz="2000">
                <a:solidFill>
                  <a:schemeClr val="dk1"/>
                </a:solidFill>
                <a:latin typeface="Quattrocento Sans"/>
                <a:ea typeface="Quattrocento Sans"/>
                <a:cs typeface="Quattrocento Sans"/>
                <a:sym typeface="Quattrocento Sans"/>
              </a:rPr>
              <a:t> will be generated based on self-assessment and onsite assessment scores. </a:t>
            </a:r>
            <a:endParaRPr sz="2000">
              <a:solidFill>
                <a:schemeClr val="dk1"/>
              </a:solidFill>
              <a:latin typeface="Quattrocento Sans"/>
              <a:ea typeface="Quattrocento Sans"/>
              <a:cs typeface="Quattrocento Sans"/>
              <a:sym typeface="Quattrocento Sans"/>
            </a:endParaRPr>
          </a:p>
        </p:txBody>
      </p:sp>
      <p:sp>
        <p:nvSpPr>
          <p:cNvPr id="439" name="Google Shape;439;p34"/>
          <p:cNvSpPr/>
          <p:nvPr/>
        </p:nvSpPr>
        <p:spPr>
          <a:xfrm>
            <a:off x="2455949" y="350179"/>
            <a:ext cx="6558207" cy="652294"/>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4000" b="1" u="sng">
                <a:solidFill>
                  <a:schemeClr val="dk1"/>
                </a:solidFill>
                <a:latin typeface="Quattrocento Sans"/>
                <a:ea typeface="Quattrocento Sans"/>
                <a:cs typeface="Quattrocento Sans"/>
                <a:sym typeface="Quattrocento Sans"/>
              </a:rPr>
              <a:t>CUMULATIVE SCORE SHEET</a:t>
            </a:r>
            <a:endParaRPr sz="4000" b="1">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5"/>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
        <p:nvSpPr>
          <p:cNvPr id="446" name="Google Shape;446;p35"/>
          <p:cNvSpPr/>
          <p:nvPr/>
        </p:nvSpPr>
        <p:spPr>
          <a:xfrm>
            <a:off x="453789" y="1517754"/>
            <a:ext cx="9556437" cy="369332"/>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3F3F3F"/>
              </a:buClr>
              <a:buSzPts val="2400"/>
              <a:buFont typeface="Noto Sans Symbols"/>
              <a:buChar char="✔"/>
            </a:pPr>
            <a:r>
              <a:rPr lang="en-US" sz="2000">
                <a:solidFill>
                  <a:schemeClr val="dk1"/>
                </a:solidFill>
                <a:latin typeface="Quattrocento Sans"/>
                <a:ea typeface="Quattrocento Sans"/>
                <a:cs typeface="Quattrocento Sans"/>
                <a:sym typeface="Quattrocento Sans"/>
              </a:rPr>
              <a:t>Post Onsite Assessment, following reports will be generated for the Institute:</a:t>
            </a:r>
            <a:endParaRPr/>
          </a:p>
        </p:txBody>
      </p:sp>
      <p:sp>
        <p:nvSpPr>
          <p:cNvPr id="447" name="Google Shape;447;p35"/>
          <p:cNvSpPr txBox="1">
            <a:spLocks noGrp="1"/>
          </p:cNvSpPr>
          <p:nvPr>
            <p:ph type="title"/>
          </p:nvPr>
        </p:nvSpPr>
        <p:spPr>
          <a:xfrm>
            <a:off x="539495" y="385022"/>
            <a:ext cx="1099346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2800"/>
              <a:buFont typeface="Calibri"/>
              <a:buNone/>
            </a:pPr>
            <a:r>
              <a:rPr lang="en-US" sz="4000" b="1" u="sng">
                <a:solidFill>
                  <a:schemeClr val="dk1"/>
                </a:solidFill>
                <a:latin typeface="Quattrocento Sans"/>
                <a:ea typeface="Quattrocento Sans"/>
                <a:cs typeface="Quattrocento Sans"/>
                <a:sym typeface="Quattrocento Sans"/>
              </a:rPr>
              <a:t>ONSITE ASSESSMENT REPORT</a:t>
            </a:r>
            <a:endParaRPr sz="4000" b="1" u="sng">
              <a:solidFill>
                <a:schemeClr val="dk1"/>
              </a:solidFill>
              <a:latin typeface="Quattrocento Sans"/>
              <a:ea typeface="Quattrocento Sans"/>
              <a:cs typeface="Quattrocento Sans"/>
              <a:sym typeface="Quattrocento Sans"/>
            </a:endParaRPr>
          </a:p>
        </p:txBody>
      </p:sp>
      <p:sp>
        <p:nvSpPr>
          <p:cNvPr id="448" name="Google Shape;448;p35"/>
          <p:cNvSpPr/>
          <p:nvPr/>
        </p:nvSpPr>
        <p:spPr>
          <a:xfrm>
            <a:off x="1678835" y="5605825"/>
            <a:ext cx="2554705" cy="9714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49" name="Google Shape;449;p35"/>
          <p:cNvGrpSpPr/>
          <p:nvPr/>
        </p:nvGrpSpPr>
        <p:grpSpPr>
          <a:xfrm>
            <a:off x="-3449651" y="1632138"/>
            <a:ext cx="13426535" cy="4120081"/>
            <a:chOff x="-3449652" y="-531290"/>
            <a:chExt cx="13426535" cy="4120081"/>
          </a:xfrm>
        </p:grpSpPr>
        <p:sp>
          <p:nvSpPr>
            <p:cNvPr id="450" name="Google Shape;450;p35"/>
            <p:cNvSpPr/>
            <p:nvPr/>
          </p:nvSpPr>
          <p:spPr>
            <a:xfrm>
              <a:off x="-3449652" y="-531290"/>
              <a:ext cx="4120081" cy="4120081"/>
            </a:xfrm>
            <a:prstGeom prst="blockArc">
              <a:avLst>
                <a:gd name="adj1" fmla="val 18900000"/>
                <a:gd name="adj2" fmla="val 2700000"/>
                <a:gd name="adj3" fmla="val 524"/>
              </a:avLst>
            </a:prstGeom>
            <a:noFill/>
            <a:ln w="9525"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544832" y="518354"/>
              <a:ext cx="9432051" cy="710346"/>
            </a:xfrm>
            <a:prstGeom prst="rect">
              <a:avLst/>
            </a:prstGeom>
            <a:solidFill>
              <a:srgbClr val="F7C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txBox="1"/>
            <p:nvPr/>
          </p:nvSpPr>
          <p:spPr>
            <a:xfrm>
              <a:off x="544832" y="518354"/>
              <a:ext cx="9432051" cy="710346"/>
            </a:xfrm>
            <a:prstGeom prst="rect">
              <a:avLst/>
            </a:prstGeom>
            <a:noFill/>
            <a:ln>
              <a:noFill/>
            </a:ln>
          </p:spPr>
          <p:txBody>
            <a:bodyPr spcFirstLastPara="1" wrap="square" lIns="693300" tIns="60950" rIns="60950" bIns="60950" anchor="ctr" anchorCtr="0">
              <a:noAutofit/>
            </a:bodyPr>
            <a:lstStyle/>
            <a:p>
              <a:pPr marL="0" marR="0" lvl="0" indent="0" algn="l" rtl="0">
                <a:lnSpc>
                  <a:spcPct val="90000"/>
                </a:lnSpc>
                <a:spcBef>
                  <a:spcPts val="0"/>
                </a:spcBef>
                <a:spcAft>
                  <a:spcPts val="0"/>
                </a:spcAft>
                <a:buClr>
                  <a:schemeClr val="dk1"/>
                </a:buClr>
                <a:buSzPts val="2400"/>
                <a:buFont typeface="Quattrocento Sans"/>
                <a:buNone/>
              </a:pPr>
              <a:r>
                <a:rPr lang="en-US" sz="2400">
                  <a:solidFill>
                    <a:schemeClr val="dk1"/>
                  </a:solidFill>
                  <a:latin typeface="Quattrocento Sans"/>
                  <a:ea typeface="Quattrocento Sans"/>
                  <a:cs typeface="Quattrocento Sans"/>
                  <a:sym typeface="Quattrocento Sans"/>
                </a:rPr>
                <a:t>Onsite Assessment Report</a:t>
              </a:r>
              <a:endParaRPr/>
            </a:p>
          </p:txBody>
        </p:sp>
        <p:sp>
          <p:nvSpPr>
            <p:cNvPr id="453" name="Google Shape;453;p35"/>
            <p:cNvSpPr/>
            <p:nvPr/>
          </p:nvSpPr>
          <p:spPr>
            <a:xfrm>
              <a:off x="33341" y="386275"/>
              <a:ext cx="1022982" cy="974505"/>
            </a:xfrm>
            <a:prstGeom prst="ellipse">
              <a:avLst/>
            </a:prstGeom>
            <a:solidFill>
              <a:schemeClr val="lt1"/>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544832" y="1880713"/>
              <a:ext cx="9432051" cy="606517"/>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txBox="1"/>
            <p:nvPr/>
          </p:nvSpPr>
          <p:spPr>
            <a:xfrm>
              <a:off x="544832" y="1880713"/>
              <a:ext cx="9432051" cy="606517"/>
            </a:xfrm>
            <a:prstGeom prst="rect">
              <a:avLst/>
            </a:prstGeom>
            <a:noFill/>
            <a:ln>
              <a:noFill/>
            </a:ln>
          </p:spPr>
          <p:txBody>
            <a:bodyPr spcFirstLastPara="1" wrap="square" lIns="693300" tIns="60950" rIns="60950" bIns="60950" anchor="ctr" anchorCtr="0">
              <a:noAutofit/>
            </a:bodyPr>
            <a:lstStyle/>
            <a:p>
              <a:pPr marL="0" marR="0" lvl="0" indent="0" algn="l" rtl="0">
                <a:lnSpc>
                  <a:spcPct val="90000"/>
                </a:lnSpc>
                <a:spcBef>
                  <a:spcPts val="0"/>
                </a:spcBef>
                <a:spcAft>
                  <a:spcPts val="0"/>
                </a:spcAft>
                <a:buClr>
                  <a:schemeClr val="dk1"/>
                </a:buClr>
                <a:buSzPts val="2400"/>
                <a:buFont typeface="Quattrocento Sans"/>
                <a:buNone/>
              </a:pPr>
              <a:r>
                <a:rPr lang="en-US" sz="2400">
                  <a:solidFill>
                    <a:schemeClr val="dk1"/>
                  </a:solidFill>
                  <a:latin typeface="Quattrocento Sans"/>
                  <a:ea typeface="Quattrocento Sans"/>
                  <a:cs typeface="Quattrocento Sans"/>
                  <a:sym typeface="Quattrocento Sans"/>
                </a:rPr>
                <a:t>Final Way Forward Report</a:t>
              </a:r>
              <a:endParaRPr/>
            </a:p>
          </p:txBody>
        </p:sp>
        <p:sp>
          <p:nvSpPr>
            <p:cNvPr id="456" name="Google Shape;456;p35"/>
            <p:cNvSpPr/>
            <p:nvPr/>
          </p:nvSpPr>
          <p:spPr>
            <a:xfrm>
              <a:off x="60407" y="1717115"/>
              <a:ext cx="968849" cy="933714"/>
            </a:xfrm>
            <a:prstGeom prst="ellipse">
              <a:avLst/>
            </a:prstGeom>
            <a:solidFill>
              <a:schemeClr val="lt1"/>
            </a:solid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35"/>
          <p:cNvSpPr/>
          <p:nvPr/>
        </p:nvSpPr>
        <p:spPr>
          <a:xfrm>
            <a:off x="229779" y="2832862"/>
            <a:ext cx="619432" cy="5211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Quattrocento Sans"/>
                <a:ea typeface="Quattrocento Sans"/>
                <a:cs typeface="Quattrocento Sans"/>
                <a:sym typeface="Quattrocento Sans"/>
              </a:rPr>
              <a:t>1</a:t>
            </a:r>
            <a:endParaRPr/>
          </a:p>
        </p:txBody>
      </p:sp>
      <p:sp>
        <p:nvSpPr>
          <p:cNvPr id="458" name="Google Shape;458;p35"/>
          <p:cNvSpPr/>
          <p:nvPr/>
        </p:nvSpPr>
        <p:spPr>
          <a:xfrm>
            <a:off x="229779" y="4124632"/>
            <a:ext cx="619432" cy="5211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6"/>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
        <p:nvSpPr>
          <p:cNvPr id="465" name="Google Shape;465;p36"/>
          <p:cNvSpPr/>
          <p:nvPr/>
        </p:nvSpPr>
        <p:spPr>
          <a:xfrm>
            <a:off x="433137" y="1312007"/>
            <a:ext cx="10974757" cy="1736757"/>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3F3F3F"/>
              </a:buClr>
              <a:buSzPts val="2400"/>
              <a:buFont typeface="Noto Sans Symbols"/>
              <a:buChar char="✔"/>
            </a:pPr>
            <a:r>
              <a:rPr lang="en-US" sz="2000">
                <a:solidFill>
                  <a:schemeClr val="dk1"/>
                </a:solidFill>
                <a:latin typeface="Quattrocento Sans"/>
                <a:ea typeface="Quattrocento Sans"/>
                <a:cs typeface="Quattrocento Sans"/>
                <a:sym typeface="Quattrocento Sans"/>
              </a:rPr>
              <a:t>An Onsite Assessment Report and Final Way Forward Report will be generated for the Institute after completion of the onsite Assessment. </a:t>
            </a:r>
            <a:endParaRPr/>
          </a:p>
          <a:p>
            <a:pPr marL="228600" marR="0" lvl="0" indent="-228600" algn="l" rtl="0">
              <a:lnSpc>
                <a:spcPct val="90000"/>
              </a:lnSpc>
              <a:spcBef>
                <a:spcPts val="1000"/>
              </a:spcBef>
              <a:spcAft>
                <a:spcPts val="0"/>
              </a:spcAft>
              <a:buClr>
                <a:srgbClr val="3F3F3F"/>
              </a:buClr>
              <a:buSzPts val="2400"/>
              <a:buFont typeface="Noto Sans Symbols"/>
              <a:buChar char="✔"/>
            </a:pPr>
            <a:r>
              <a:rPr lang="en-US" sz="2000">
                <a:solidFill>
                  <a:schemeClr val="dk1"/>
                </a:solidFill>
                <a:latin typeface="Quattrocento Sans"/>
                <a:ea typeface="Quattrocento Sans"/>
                <a:cs typeface="Quattrocento Sans"/>
                <a:sym typeface="Quattrocento Sans"/>
              </a:rPr>
              <a:t>Onsite assessment report comprises the onsite assessment score, remarks of assessors and additional documents uploaded at the time of assessment in reference to the metric.</a:t>
            </a:r>
            <a:endParaRPr sz="2000">
              <a:solidFill>
                <a:schemeClr val="dk1"/>
              </a:solidFill>
              <a:latin typeface="Quattrocento Sans"/>
              <a:ea typeface="Quattrocento Sans"/>
              <a:cs typeface="Quattrocento Sans"/>
              <a:sym typeface="Quattrocento Sans"/>
            </a:endParaRPr>
          </a:p>
          <a:p>
            <a:pPr marL="228600" marR="0" lvl="0" indent="-76200" algn="l" rtl="0">
              <a:lnSpc>
                <a:spcPct val="90000"/>
              </a:lnSpc>
              <a:spcBef>
                <a:spcPts val="1000"/>
              </a:spcBef>
              <a:spcAft>
                <a:spcPts val="0"/>
              </a:spcAft>
              <a:buClr>
                <a:srgbClr val="3F3F3F"/>
              </a:buClr>
              <a:buSzPts val="2400"/>
              <a:buFont typeface="Noto Sans Symbols"/>
              <a:buNone/>
            </a:pPr>
            <a:endParaRPr sz="2000">
              <a:solidFill>
                <a:schemeClr val="dk1"/>
              </a:solidFill>
              <a:latin typeface="Quattrocento Sans"/>
              <a:ea typeface="Quattrocento Sans"/>
              <a:cs typeface="Quattrocento Sans"/>
              <a:sym typeface="Quattrocento Sans"/>
            </a:endParaRPr>
          </a:p>
        </p:txBody>
      </p:sp>
      <p:sp>
        <p:nvSpPr>
          <p:cNvPr id="466" name="Google Shape;466;p36"/>
          <p:cNvSpPr txBox="1">
            <a:spLocks noGrp="1"/>
          </p:cNvSpPr>
          <p:nvPr>
            <p:ph type="title"/>
          </p:nvPr>
        </p:nvSpPr>
        <p:spPr>
          <a:xfrm>
            <a:off x="539495" y="385022"/>
            <a:ext cx="1099346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2800"/>
              <a:buFont typeface="Calibri"/>
              <a:buNone/>
            </a:pPr>
            <a:r>
              <a:rPr lang="en-US" sz="4000" b="1" u="sng">
                <a:solidFill>
                  <a:schemeClr val="dk1"/>
                </a:solidFill>
                <a:latin typeface="Quattrocento Sans"/>
                <a:ea typeface="Quattrocento Sans"/>
                <a:cs typeface="Quattrocento Sans"/>
                <a:sym typeface="Quattrocento Sans"/>
              </a:rPr>
              <a:t>ONSITE ASSESSMENT REPORT</a:t>
            </a:r>
            <a:endParaRPr sz="4000" b="1" u="sng">
              <a:solidFill>
                <a:schemeClr val="dk1"/>
              </a:solidFill>
              <a:latin typeface="Quattrocento Sans"/>
              <a:ea typeface="Quattrocento Sans"/>
              <a:cs typeface="Quattrocento Sans"/>
              <a:sym typeface="Quattrocento Sans"/>
            </a:endParaRPr>
          </a:p>
        </p:txBody>
      </p:sp>
      <p:pic>
        <p:nvPicPr>
          <p:cNvPr id="467" name="Google Shape;467;p36"/>
          <p:cNvPicPr preferRelativeResize="0"/>
          <p:nvPr/>
        </p:nvPicPr>
        <p:blipFill rotWithShape="1">
          <a:blip r:embed="rId3">
            <a:alphaModFix/>
          </a:blip>
          <a:srcRect l="30902" t="16161" r="40937" b="19616"/>
          <a:stretch/>
        </p:blipFill>
        <p:spPr>
          <a:xfrm>
            <a:off x="1407695" y="2718307"/>
            <a:ext cx="4103198" cy="3850770"/>
          </a:xfrm>
          <a:prstGeom prst="rect">
            <a:avLst/>
          </a:prstGeom>
          <a:noFill/>
          <a:ln w="19050" cap="flat" cmpd="sng">
            <a:solidFill>
              <a:schemeClr val="dk1"/>
            </a:solidFill>
            <a:prstDash val="solid"/>
            <a:round/>
            <a:headEnd type="none" w="sm" len="sm"/>
            <a:tailEnd type="none" w="sm" len="sm"/>
          </a:ln>
        </p:spPr>
      </p:pic>
      <p:pic>
        <p:nvPicPr>
          <p:cNvPr id="468" name="Google Shape;468;p36"/>
          <p:cNvPicPr preferRelativeResize="0"/>
          <p:nvPr/>
        </p:nvPicPr>
        <p:blipFill rotWithShape="1">
          <a:blip r:embed="rId3">
            <a:alphaModFix/>
          </a:blip>
          <a:srcRect l="60022" t="16161" r="13632" b="19616"/>
          <a:stretch/>
        </p:blipFill>
        <p:spPr>
          <a:xfrm>
            <a:off x="6063486" y="2718307"/>
            <a:ext cx="4175389" cy="3850769"/>
          </a:xfrm>
          <a:prstGeom prst="rect">
            <a:avLst/>
          </a:prstGeom>
          <a:noFill/>
          <a:ln w="19050" cap="flat" cmpd="sng">
            <a:solidFill>
              <a:schemeClr val="dk1"/>
            </a:solidFill>
            <a:prstDash val="solid"/>
            <a:round/>
            <a:headEnd type="none" w="sm" len="sm"/>
            <a:tailEnd type="none" w="sm" len="sm"/>
          </a:ln>
        </p:spPr>
      </p:pic>
      <p:cxnSp>
        <p:nvCxnSpPr>
          <p:cNvPr id="469" name="Google Shape;469;p36"/>
          <p:cNvCxnSpPr/>
          <p:nvPr/>
        </p:nvCxnSpPr>
        <p:spPr>
          <a:xfrm>
            <a:off x="5787189" y="2718308"/>
            <a:ext cx="0" cy="3816100"/>
          </a:xfrm>
          <a:prstGeom prst="straightConnector1">
            <a:avLst/>
          </a:prstGeom>
          <a:noFill/>
          <a:ln w="12700" cap="flat" cmpd="sng">
            <a:solidFill>
              <a:schemeClr val="accent2"/>
            </a:solidFill>
            <a:prstDash val="solid"/>
            <a:miter lim="800000"/>
            <a:headEnd type="none" w="sm" len="sm"/>
            <a:tailEnd type="none" w="sm" len="sm"/>
          </a:ln>
        </p:spPr>
      </p:cxnSp>
      <p:sp>
        <p:nvSpPr>
          <p:cNvPr id="470" name="Google Shape;470;p36"/>
          <p:cNvSpPr/>
          <p:nvPr/>
        </p:nvSpPr>
        <p:spPr>
          <a:xfrm>
            <a:off x="1678835" y="5605825"/>
            <a:ext cx="2554705" cy="97144"/>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7"/>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
        <p:nvSpPr>
          <p:cNvPr id="477" name="Google Shape;477;p37"/>
          <p:cNvSpPr txBox="1">
            <a:spLocks noGrp="1"/>
          </p:cNvSpPr>
          <p:nvPr>
            <p:ph type="title"/>
          </p:nvPr>
        </p:nvSpPr>
        <p:spPr>
          <a:xfrm>
            <a:off x="539495" y="385022"/>
            <a:ext cx="1099346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A3838"/>
              </a:buClr>
              <a:buSzPts val="2800"/>
              <a:buFont typeface="Calibri"/>
              <a:buNone/>
            </a:pPr>
            <a:r>
              <a:rPr lang="en-US" sz="4000" b="1" u="sng">
                <a:solidFill>
                  <a:schemeClr val="dk1"/>
                </a:solidFill>
                <a:latin typeface="Quattrocento Sans"/>
                <a:ea typeface="Quattrocento Sans"/>
                <a:cs typeface="Quattrocento Sans"/>
                <a:sym typeface="Quattrocento Sans"/>
              </a:rPr>
              <a:t>FINAL WAY FORWARD REPORT</a:t>
            </a:r>
            <a:endParaRPr sz="4000" b="1" u="sng">
              <a:solidFill>
                <a:schemeClr val="dk1"/>
              </a:solidFill>
              <a:latin typeface="Quattrocento Sans"/>
              <a:ea typeface="Quattrocento Sans"/>
              <a:cs typeface="Quattrocento Sans"/>
              <a:sym typeface="Quattrocento Sans"/>
            </a:endParaRPr>
          </a:p>
        </p:txBody>
      </p:sp>
      <p:sp>
        <p:nvSpPr>
          <p:cNvPr id="478" name="Google Shape;478;p37"/>
          <p:cNvSpPr/>
          <p:nvPr/>
        </p:nvSpPr>
        <p:spPr>
          <a:xfrm>
            <a:off x="352926" y="1268424"/>
            <a:ext cx="11498179" cy="108029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7000"/>
              </a:lnSpc>
              <a:spcBef>
                <a:spcPts val="0"/>
              </a:spcBef>
              <a:spcAft>
                <a:spcPts val="0"/>
              </a:spcAft>
              <a:buClr>
                <a:schemeClr val="dk1"/>
              </a:buClr>
              <a:buSzPts val="1100"/>
              <a:buFont typeface="Noto Sans Symbols"/>
              <a:buChar char="✔"/>
            </a:pPr>
            <a:r>
              <a:rPr lang="en-US" sz="2000">
                <a:solidFill>
                  <a:schemeClr val="dk1"/>
                </a:solidFill>
                <a:latin typeface="Quattrocento Sans"/>
                <a:ea typeface="Quattrocento Sans"/>
                <a:cs typeface="Quattrocento Sans"/>
                <a:sym typeface="Quattrocento Sans"/>
              </a:rPr>
              <a:t>The Final way forward report prescribes a stage-wise action plan/interventions to institute for upgrading their rating in the metric in future. The guidance under each pillar will help CSTIs to think and plan their journey.</a:t>
            </a:r>
            <a:endParaRPr/>
          </a:p>
        </p:txBody>
      </p:sp>
      <p:pic>
        <p:nvPicPr>
          <p:cNvPr id="479" name="Google Shape;479;p37"/>
          <p:cNvPicPr preferRelativeResize="0"/>
          <p:nvPr/>
        </p:nvPicPr>
        <p:blipFill rotWithShape="1">
          <a:blip r:embed="rId3">
            <a:alphaModFix/>
          </a:blip>
          <a:srcRect l="34328" t="16162" r="40790" b="20254"/>
          <a:stretch/>
        </p:blipFill>
        <p:spPr>
          <a:xfrm>
            <a:off x="1562340" y="2500786"/>
            <a:ext cx="4222891" cy="4091463"/>
          </a:xfrm>
          <a:prstGeom prst="rect">
            <a:avLst/>
          </a:prstGeom>
          <a:noFill/>
          <a:ln w="19050" cap="flat" cmpd="sng">
            <a:solidFill>
              <a:schemeClr val="dk1"/>
            </a:solidFill>
            <a:prstDash val="solid"/>
            <a:round/>
            <a:headEnd type="none" w="sm" len="sm"/>
            <a:tailEnd type="none" w="sm" len="sm"/>
          </a:ln>
        </p:spPr>
      </p:pic>
      <p:pic>
        <p:nvPicPr>
          <p:cNvPr id="480" name="Google Shape;480;p37"/>
          <p:cNvPicPr preferRelativeResize="0"/>
          <p:nvPr/>
        </p:nvPicPr>
        <p:blipFill rotWithShape="1">
          <a:blip r:embed="rId3">
            <a:alphaModFix/>
          </a:blip>
          <a:srcRect l="59249" t="16162" r="15192" b="20254"/>
          <a:stretch/>
        </p:blipFill>
        <p:spPr>
          <a:xfrm>
            <a:off x="6306696" y="2500786"/>
            <a:ext cx="4353283" cy="4091463"/>
          </a:xfrm>
          <a:prstGeom prst="rect">
            <a:avLst/>
          </a:prstGeom>
          <a:noFill/>
          <a:ln w="19050" cap="flat" cmpd="sng">
            <a:solidFill>
              <a:schemeClr val="dk1"/>
            </a:solidFill>
            <a:prstDash val="solid"/>
            <a:round/>
            <a:headEnd type="none" w="sm" len="sm"/>
            <a:tailEnd type="none" w="sm" len="sm"/>
          </a:ln>
        </p:spPr>
      </p:pic>
      <p:cxnSp>
        <p:nvCxnSpPr>
          <p:cNvPr id="481" name="Google Shape;481;p37"/>
          <p:cNvCxnSpPr/>
          <p:nvPr/>
        </p:nvCxnSpPr>
        <p:spPr>
          <a:xfrm>
            <a:off x="6036225" y="2477614"/>
            <a:ext cx="0" cy="4091463"/>
          </a:xfrm>
          <a:prstGeom prst="straightConnector1">
            <a:avLst/>
          </a:prstGeom>
          <a:noFill/>
          <a:ln w="12700" cap="flat" cmpd="sng">
            <a:solidFill>
              <a:schemeClr val="accent2"/>
            </a:solidFill>
            <a:prstDash val="solid"/>
            <a:miter lim="800000"/>
            <a:headEnd type="none" w="sm" len="sm"/>
            <a:tailEnd type="none" w="sm" len="sm"/>
          </a:ln>
        </p:spPr>
      </p:cxnSp>
      <p:sp>
        <p:nvSpPr>
          <p:cNvPr id="482" name="Google Shape;482;p37"/>
          <p:cNvSpPr/>
          <p:nvPr/>
        </p:nvSpPr>
        <p:spPr>
          <a:xfrm>
            <a:off x="1588168" y="5305036"/>
            <a:ext cx="2554705" cy="10917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38</a:t>
            </a:fld>
            <a:endParaRPr/>
          </a:p>
        </p:txBody>
      </p:sp>
      <p:sp>
        <p:nvSpPr>
          <p:cNvPr id="488" name="Google Shape;488;p38"/>
          <p:cNvSpPr txBox="1"/>
          <p:nvPr/>
        </p:nvSpPr>
        <p:spPr>
          <a:xfrm>
            <a:off x="113071" y="2085886"/>
            <a:ext cx="9513731"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i="0" u="none" strike="noStrike" cap="none">
                <a:solidFill>
                  <a:srgbClr val="000000"/>
                </a:solidFill>
                <a:latin typeface="Rockwell"/>
                <a:ea typeface="Rockwell"/>
                <a:cs typeface="Rockwell"/>
                <a:sym typeface="Rockwell"/>
              </a:rPr>
              <a:t>STAGE 5: </a:t>
            </a:r>
            <a:endParaRPr/>
          </a:p>
          <a:p>
            <a:pPr marL="0" marR="0" lvl="0" indent="0" algn="l" rtl="0">
              <a:lnSpc>
                <a:spcPct val="100000"/>
              </a:lnSpc>
              <a:spcBef>
                <a:spcPts val="0"/>
              </a:spcBef>
              <a:spcAft>
                <a:spcPts val="0"/>
              </a:spcAft>
              <a:buClr>
                <a:srgbClr val="000000"/>
              </a:buClr>
              <a:buSzPts val="6000"/>
              <a:buFont typeface="Arial"/>
              <a:buNone/>
            </a:pPr>
            <a:r>
              <a:rPr lang="en-US" sz="6000" i="0" u="none" strike="noStrike" cap="none">
                <a:solidFill>
                  <a:srgbClr val="000000"/>
                </a:solidFill>
                <a:latin typeface="Rockwell"/>
                <a:ea typeface="Rockwell"/>
                <a:cs typeface="Rockwell"/>
                <a:sym typeface="Rockwell"/>
              </a:rPr>
              <a:t>CERTIFICATE GENERATION</a:t>
            </a:r>
            <a:endParaRPr sz="6000" i="0" u="none" strike="noStrike" cap="none">
              <a:solidFill>
                <a:srgbClr val="000000"/>
              </a:solidFill>
              <a:latin typeface="Rockwell"/>
              <a:ea typeface="Rockwell"/>
              <a:cs typeface="Rockwell"/>
              <a:sym typeface="Rockwell"/>
            </a:endParaRPr>
          </a:p>
        </p:txBody>
      </p:sp>
      <p:grpSp>
        <p:nvGrpSpPr>
          <p:cNvPr id="489" name="Google Shape;489;p38"/>
          <p:cNvGrpSpPr/>
          <p:nvPr/>
        </p:nvGrpSpPr>
        <p:grpSpPr>
          <a:xfrm>
            <a:off x="9444489" y="1"/>
            <a:ext cx="2634440" cy="6017342"/>
            <a:chOff x="329184" y="1"/>
            <a:chExt cx="524256" cy="5777808"/>
          </a:xfrm>
        </p:grpSpPr>
        <p:cxnSp>
          <p:nvCxnSpPr>
            <p:cNvPr id="490" name="Google Shape;490;p38"/>
            <p:cNvCxnSpPr/>
            <p:nvPr/>
          </p:nvCxnSpPr>
          <p:spPr>
            <a:xfrm rot="10800000">
              <a:off x="329184" y="5777809"/>
              <a:ext cx="521208" cy="0"/>
            </a:xfrm>
            <a:prstGeom prst="straightConnector1">
              <a:avLst/>
            </a:prstGeom>
            <a:noFill/>
            <a:ln w="152400" cap="flat" cmpd="sng">
              <a:solidFill>
                <a:schemeClr val="accent4"/>
              </a:solidFill>
              <a:prstDash val="solid"/>
              <a:miter lim="800000"/>
              <a:headEnd type="none" w="sm" len="sm"/>
              <a:tailEnd type="none" w="sm" len="sm"/>
            </a:ln>
          </p:spPr>
        </p:cxnSp>
        <p:sp>
          <p:nvSpPr>
            <p:cNvPr id="491" name="Google Shape;491;p38"/>
            <p:cNvSpPr/>
            <p:nvPr/>
          </p:nvSpPr>
          <p:spPr>
            <a:xfrm>
              <a:off x="329184" y="1"/>
              <a:ext cx="524256" cy="55321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pic>
        <p:nvPicPr>
          <p:cNvPr id="492" name="Google Shape;492;p38"/>
          <p:cNvPicPr preferRelativeResize="0"/>
          <p:nvPr/>
        </p:nvPicPr>
        <p:blipFill rotWithShape="1">
          <a:blip r:embed="rId3">
            <a:alphaModFix/>
          </a:blip>
          <a:srcRect l="14306" t="11206" r="13648" b="8862"/>
          <a:stretch/>
        </p:blipFill>
        <p:spPr>
          <a:xfrm>
            <a:off x="9626802" y="1359145"/>
            <a:ext cx="2289673" cy="319684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39"/>
          <p:cNvSpPr txBox="1">
            <a:spLocks noGrp="1"/>
          </p:cNvSpPr>
          <p:nvPr>
            <p:ph type="body" idx="1"/>
          </p:nvPr>
        </p:nvSpPr>
        <p:spPr>
          <a:xfrm>
            <a:off x="539496" y="1337523"/>
            <a:ext cx="11109030" cy="1387505"/>
          </a:xfrm>
          <a:prstGeom prst="rect">
            <a:avLst/>
          </a:prstGeom>
          <a:noFill/>
          <a:ln>
            <a:noFill/>
          </a:ln>
        </p:spPr>
        <p:txBody>
          <a:bodyPr spcFirstLastPara="1" wrap="square" lIns="91425" tIns="45700" rIns="91425" bIns="45700" anchor="t" anchorCtr="0">
            <a:normAutofit/>
          </a:bodyPr>
          <a:lstStyle/>
          <a:p>
            <a:pPr marL="171450" marR="313055" lvl="0" indent="-171450" algn="l" rtl="0">
              <a:lnSpc>
                <a:spcPct val="90000"/>
              </a:lnSpc>
              <a:spcBef>
                <a:spcPts val="0"/>
              </a:spcBef>
              <a:spcAft>
                <a:spcPts val="0"/>
              </a:spcAft>
              <a:buClr>
                <a:srgbClr val="3F3F3F"/>
              </a:buClr>
              <a:buSzPts val="2400"/>
              <a:buFont typeface="Noto Sans Symbols"/>
              <a:buChar char="✔"/>
            </a:pPr>
            <a:r>
              <a:rPr lang="en-US" sz="2000">
                <a:latin typeface="Quattrocento Sans"/>
                <a:ea typeface="Quattrocento Sans"/>
                <a:cs typeface="Quattrocento Sans"/>
                <a:sym typeface="Quattrocento Sans"/>
              </a:rPr>
              <a:t> On the basis of onsite assessment report</a:t>
            </a:r>
            <a:r>
              <a:rPr lang="en-US" sz="2000">
                <a:solidFill>
                  <a:schemeClr val="dk1"/>
                </a:solidFill>
                <a:latin typeface="Quattrocento Sans"/>
                <a:ea typeface="Quattrocento Sans"/>
                <a:cs typeface="Quattrocento Sans"/>
                <a:sym typeface="Quattrocento Sans"/>
              </a:rPr>
              <a:t>, the </a:t>
            </a:r>
            <a:r>
              <a:rPr lang="en-US" sz="2000">
                <a:latin typeface="Quattrocento Sans"/>
                <a:ea typeface="Quattrocento Sans"/>
                <a:cs typeface="Quattrocento Sans"/>
                <a:sym typeface="Quattrocento Sans"/>
              </a:rPr>
              <a:t>grades will be awarded to the institute as per the below criteria based on the </a:t>
            </a:r>
            <a:r>
              <a:rPr lang="en-US" sz="2000">
                <a:solidFill>
                  <a:schemeClr val="dk1"/>
                </a:solidFill>
                <a:latin typeface="Quattrocento Sans"/>
                <a:ea typeface="Quattrocento Sans"/>
                <a:cs typeface="Quattrocento Sans"/>
                <a:sym typeface="Quattrocento Sans"/>
              </a:rPr>
              <a:t>approval from Capacity Building Commission.</a:t>
            </a:r>
            <a:endParaRPr/>
          </a:p>
          <a:p>
            <a:pPr marL="171450" marR="313055" lvl="0" indent="-19050" algn="l" rtl="0">
              <a:lnSpc>
                <a:spcPct val="90000"/>
              </a:lnSpc>
              <a:spcBef>
                <a:spcPts val="0"/>
              </a:spcBef>
              <a:spcAft>
                <a:spcPts val="0"/>
              </a:spcAft>
              <a:buClr>
                <a:srgbClr val="3F3F3F"/>
              </a:buClr>
              <a:buSzPts val="2400"/>
              <a:buFont typeface="Noto Sans Symbols"/>
              <a:buNone/>
            </a:pPr>
            <a:endParaRPr sz="2000">
              <a:solidFill>
                <a:schemeClr val="dk1"/>
              </a:solidFill>
              <a:latin typeface="Quattrocento Sans"/>
              <a:ea typeface="Quattrocento Sans"/>
              <a:cs typeface="Quattrocento Sans"/>
              <a:sym typeface="Quattrocento Sans"/>
            </a:endParaRPr>
          </a:p>
          <a:p>
            <a:pPr marL="171450" marR="313055" lvl="0" indent="-171450" algn="l" rtl="0">
              <a:lnSpc>
                <a:spcPct val="90000"/>
              </a:lnSpc>
              <a:spcBef>
                <a:spcPts val="0"/>
              </a:spcBef>
              <a:spcAft>
                <a:spcPts val="0"/>
              </a:spcAft>
              <a:buClr>
                <a:srgbClr val="3F3F3F"/>
              </a:buClr>
              <a:buSzPts val="2400"/>
              <a:buFont typeface="Noto Sans Symbols"/>
              <a:buChar char="✔"/>
            </a:pPr>
            <a:r>
              <a:rPr lang="en-US" sz="2000">
                <a:solidFill>
                  <a:schemeClr val="dk1"/>
                </a:solidFill>
                <a:latin typeface="Quattrocento Sans"/>
                <a:ea typeface="Quattrocento Sans"/>
                <a:cs typeface="Quattrocento Sans"/>
                <a:sym typeface="Quattrocento Sans"/>
              </a:rPr>
              <a:t>Certificate of Accreditation will be issued to the Institute scoring above 40.</a:t>
            </a:r>
            <a:endParaRPr sz="2000">
              <a:solidFill>
                <a:schemeClr val="dk1"/>
              </a:solidFill>
              <a:latin typeface="Quattrocento Sans"/>
              <a:ea typeface="Quattrocento Sans"/>
              <a:cs typeface="Quattrocento Sans"/>
              <a:sym typeface="Quattrocento Sans"/>
            </a:endParaRPr>
          </a:p>
        </p:txBody>
      </p:sp>
      <p:sp>
        <p:nvSpPr>
          <p:cNvPr id="498" name="Google Shape;498;p39"/>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graphicFrame>
        <p:nvGraphicFramePr>
          <p:cNvPr id="499" name="Google Shape;499;p39"/>
          <p:cNvGraphicFramePr/>
          <p:nvPr>
            <p:extLst>
              <p:ext uri="{D42A27DB-BD31-4B8C-83A1-F6EECF244321}">
                <p14:modId xmlns:p14="http://schemas.microsoft.com/office/powerpoint/2010/main" val="3719650099"/>
              </p:ext>
            </p:extLst>
          </p:nvPr>
        </p:nvGraphicFramePr>
        <p:xfrm>
          <a:off x="1428130" y="2610852"/>
          <a:ext cx="9279950" cy="3693650"/>
        </p:xfrm>
        <a:graphic>
          <a:graphicData uri="http://schemas.openxmlformats.org/drawingml/2006/table">
            <a:tbl>
              <a:tblPr>
                <a:noFill/>
                <a:tableStyleId>{696DA7C7-62CF-400D-A220-7EC1D8A6B90A}</a:tableStyleId>
              </a:tblPr>
              <a:tblGrid>
                <a:gridCol w="2485700">
                  <a:extLst>
                    <a:ext uri="{9D8B030D-6E8A-4147-A177-3AD203B41FA5}">
                      <a16:colId xmlns:a16="http://schemas.microsoft.com/office/drawing/2014/main" val="20000"/>
                    </a:ext>
                  </a:extLst>
                </a:gridCol>
                <a:gridCol w="3617925">
                  <a:extLst>
                    <a:ext uri="{9D8B030D-6E8A-4147-A177-3AD203B41FA5}">
                      <a16:colId xmlns:a16="http://schemas.microsoft.com/office/drawing/2014/main" val="20001"/>
                    </a:ext>
                  </a:extLst>
                </a:gridCol>
                <a:gridCol w="3176325">
                  <a:extLst>
                    <a:ext uri="{9D8B030D-6E8A-4147-A177-3AD203B41FA5}">
                      <a16:colId xmlns:a16="http://schemas.microsoft.com/office/drawing/2014/main" val="20002"/>
                    </a:ext>
                  </a:extLst>
                </a:gridCol>
              </a:tblGrid>
              <a:tr h="522325">
                <a:tc>
                  <a:txBody>
                    <a:bodyPr/>
                    <a:lstStyle/>
                    <a:p>
                      <a:pPr marL="116840" marR="116204" lvl="0" indent="0" algn="ctr" rtl="0">
                        <a:lnSpc>
                          <a:spcPct val="107000"/>
                        </a:lnSpc>
                        <a:spcBef>
                          <a:spcPts val="0"/>
                        </a:spcBef>
                        <a:spcAft>
                          <a:spcPts val="0"/>
                        </a:spcAft>
                        <a:buClr>
                          <a:srgbClr val="000000"/>
                        </a:buClr>
                        <a:buSzPts val="1200"/>
                        <a:buFont typeface="Arial"/>
                        <a:buNone/>
                      </a:pPr>
                      <a:r>
                        <a:rPr lang="en-US" sz="2000" b="1" u="none" strike="noStrike" cap="none">
                          <a:solidFill>
                            <a:schemeClr val="dk1"/>
                          </a:solidFill>
                          <a:latin typeface="Quattrocento Sans"/>
                          <a:ea typeface="Quattrocento Sans"/>
                          <a:cs typeface="Quattrocento Sans"/>
                          <a:sym typeface="Quattrocento Sans"/>
                        </a:rPr>
                        <a:t>Marks (range)</a:t>
                      </a:r>
                      <a:endParaRPr sz="2000" b="1" u="none" strike="noStrike" cap="none">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0" marR="116204" lvl="0" indent="0" algn="ctr" rtl="0">
                        <a:lnSpc>
                          <a:spcPct val="107000"/>
                        </a:lnSpc>
                        <a:spcBef>
                          <a:spcPts val="0"/>
                        </a:spcBef>
                        <a:spcAft>
                          <a:spcPts val="0"/>
                        </a:spcAft>
                        <a:buClr>
                          <a:srgbClr val="000000"/>
                        </a:buClr>
                        <a:buSzPts val="1200"/>
                        <a:buFont typeface="Arial"/>
                        <a:buNone/>
                      </a:pPr>
                      <a:r>
                        <a:rPr lang="en-US" sz="2000" b="1" u="none" strike="noStrike" cap="none">
                          <a:solidFill>
                            <a:schemeClr val="dk1"/>
                          </a:solidFill>
                          <a:latin typeface="Quattrocento Sans"/>
                          <a:ea typeface="Quattrocento Sans"/>
                          <a:cs typeface="Quattrocento Sans"/>
                          <a:sym typeface="Quattrocento Sans"/>
                        </a:rPr>
                        <a:t>Grade awarded</a:t>
                      </a:r>
                      <a:endParaRPr sz="2000" b="1" u="none" strike="noStrike" cap="none">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0" marR="116204" lvl="0" indent="0" algn="ctr" rtl="0">
                        <a:lnSpc>
                          <a:spcPct val="107000"/>
                        </a:lnSpc>
                        <a:spcBef>
                          <a:spcPts val="0"/>
                        </a:spcBef>
                        <a:spcAft>
                          <a:spcPts val="0"/>
                        </a:spcAft>
                        <a:buClr>
                          <a:srgbClr val="000000"/>
                        </a:buClr>
                        <a:buSzPts val="1200"/>
                        <a:buFont typeface="Arial"/>
                        <a:buNone/>
                      </a:pPr>
                      <a:r>
                        <a:rPr lang="en-US" sz="2000" b="1" u="none" strike="noStrike" cap="none">
                          <a:solidFill>
                            <a:schemeClr val="dk1"/>
                          </a:solidFill>
                          <a:latin typeface="Quattrocento Sans"/>
                          <a:ea typeface="Quattrocento Sans"/>
                          <a:cs typeface="Quattrocento Sans"/>
                          <a:sym typeface="Quattrocento Sans"/>
                        </a:rPr>
                        <a:t>Star rating</a:t>
                      </a:r>
                      <a:endParaRPr sz="2000" b="1" u="none" strike="noStrike" cap="none">
                        <a:solidFill>
                          <a:schemeClr val="dk1"/>
                        </a:solidFill>
                        <a:latin typeface="Quattrocento Sans"/>
                        <a:ea typeface="Quattrocento Sans"/>
                        <a:cs typeface="Quattrocento Sans"/>
                        <a:sym typeface="Quattrocento Sans"/>
                      </a:endParaRPr>
                    </a:p>
                  </a:txBody>
                  <a:tcPr marL="68575" marR="68575" marT="0" marB="0"/>
                </a:tc>
                <a:extLst>
                  <a:ext uri="{0D108BD9-81ED-4DB2-BD59-A6C34878D82A}">
                    <a16:rowId xmlns:a16="http://schemas.microsoft.com/office/drawing/2014/main" val="10000"/>
                  </a:ext>
                </a:extLst>
              </a:tr>
              <a:tr h="529400">
                <a:tc>
                  <a:txBody>
                    <a:bodyPr/>
                    <a:lstStyle/>
                    <a:p>
                      <a:pPr marL="0" marR="116204" lvl="0" indent="0" algn="ctr" rtl="0">
                        <a:lnSpc>
                          <a:spcPct val="107000"/>
                        </a:lnSpc>
                        <a:spcBef>
                          <a:spcPts val="0"/>
                        </a:spcBef>
                        <a:spcAft>
                          <a:spcPts val="0"/>
                        </a:spcAft>
                        <a:buClr>
                          <a:srgbClr val="000000"/>
                        </a:buClr>
                        <a:buSzPts val="1200"/>
                        <a:buFont typeface="Arial"/>
                        <a:buNone/>
                      </a:pPr>
                      <a:r>
                        <a:rPr lang="en-US" sz="2000" u="none" strike="noStrike" cap="none" dirty="0">
                          <a:solidFill>
                            <a:schemeClr val="dk1"/>
                          </a:solidFill>
                          <a:latin typeface="Quattrocento Sans"/>
                          <a:ea typeface="Quattrocento Sans"/>
                          <a:cs typeface="Quattrocento Sans"/>
                          <a:sym typeface="Quattrocento Sans"/>
                        </a:rPr>
                        <a:t>≥89-100</a:t>
                      </a:r>
                      <a:endParaRPr sz="2000" u="none" strike="noStrike" cap="none" dirty="0">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0" marR="116204" lvl="0" indent="0" algn="ctr" rtl="0">
                        <a:lnSpc>
                          <a:spcPct val="107000"/>
                        </a:lnSpc>
                        <a:spcBef>
                          <a:spcPts val="0"/>
                        </a:spcBef>
                        <a:spcAft>
                          <a:spcPts val="0"/>
                        </a:spcAft>
                        <a:buClr>
                          <a:srgbClr val="FFFFFF"/>
                        </a:buClr>
                        <a:buSzPts val="1800"/>
                        <a:buFont typeface="Arial"/>
                        <a:buNone/>
                      </a:pPr>
                      <a:r>
                        <a:rPr lang="en-US" sz="2000" b="1" u="none" strike="noStrike" cap="none" dirty="0">
                          <a:solidFill>
                            <a:schemeClr val="dk1"/>
                          </a:solidFill>
                          <a:latin typeface="Quattrocento Sans"/>
                          <a:ea typeface="Quattrocento Sans"/>
                          <a:cs typeface="Quattrocento Sans"/>
                          <a:sym typeface="Quattrocento Sans"/>
                        </a:rPr>
                        <a:t>Outstanding/ </a:t>
                      </a:r>
                      <a:r>
                        <a:rPr lang="en-US" sz="2000" b="1" u="none" strike="noStrike" cap="none" dirty="0" err="1">
                          <a:solidFill>
                            <a:schemeClr val="dk1"/>
                          </a:solidFill>
                          <a:latin typeface="Quattrocento Sans"/>
                          <a:ea typeface="Quattrocento Sans"/>
                          <a:cs typeface="Quattrocento Sans"/>
                          <a:sym typeface="Quattrocento Sans"/>
                        </a:rPr>
                        <a:t>सर्वोत्कृष्ट</a:t>
                      </a:r>
                      <a:endParaRPr sz="2000" b="1" u="none" strike="noStrike" cap="none" dirty="0">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342900" marR="116204" lvl="0" indent="-228600" algn="ctr" rtl="0">
                        <a:lnSpc>
                          <a:spcPct val="107000"/>
                        </a:lnSpc>
                        <a:spcBef>
                          <a:spcPts val="0"/>
                        </a:spcBef>
                        <a:spcAft>
                          <a:spcPts val="0"/>
                        </a:spcAft>
                        <a:buClr>
                          <a:srgbClr val="FFFFFF"/>
                        </a:buClr>
                        <a:buSzPts val="1800"/>
                        <a:buFont typeface="Arial"/>
                        <a:buNone/>
                      </a:pPr>
                      <a:endParaRPr sz="2000" u="none" strike="noStrike" cap="none">
                        <a:solidFill>
                          <a:schemeClr val="dk1"/>
                        </a:solidFill>
                        <a:latin typeface="Quattrocento Sans"/>
                        <a:ea typeface="Quattrocento Sans"/>
                        <a:cs typeface="Quattrocento Sans"/>
                        <a:sym typeface="Quattrocento Sans"/>
                      </a:endParaRPr>
                    </a:p>
                  </a:txBody>
                  <a:tcPr marL="68575" marR="68575" marT="0" marB="0"/>
                </a:tc>
                <a:extLst>
                  <a:ext uri="{0D108BD9-81ED-4DB2-BD59-A6C34878D82A}">
                    <a16:rowId xmlns:a16="http://schemas.microsoft.com/office/drawing/2014/main" val="10001"/>
                  </a:ext>
                </a:extLst>
              </a:tr>
              <a:tr h="529400">
                <a:tc>
                  <a:txBody>
                    <a:bodyPr/>
                    <a:lstStyle/>
                    <a:p>
                      <a:pPr marL="0" marR="116204" lvl="0" indent="0" algn="ctr" rtl="0">
                        <a:lnSpc>
                          <a:spcPct val="107000"/>
                        </a:lnSpc>
                        <a:spcBef>
                          <a:spcPts val="0"/>
                        </a:spcBef>
                        <a:spcAft>
                          <a:spcPts val="0"/>
                        </a:spcAft>
                        <a:buClr>
                          <a:srgbClr val="000000"/>
                        </a:buClr>
                        <a:buSzPts val="1200"/>
                        <a:buFont typeface="Arial"/>
                        <a:buNone/>
                      </a:pPr>
                      <a:r>
                        <a:rPr lang="en-US" sz="2000" u="none" strike="noStrike" cap="none" dirty="0">
                          <a:solidFill>
                            <a:schemeClr val="dk1"/>
                          </a:solidFill>
                          <a:latin typeface="Quattrocento Sans"/>
                          <a:ea typeface="Quattrocento Sans"/>
                          <a:cs typeface="Quattrocento Sans"/>
                          <a:sym typeface="Quattrocento Sans"/>
                        </a:rPr>
                        <a:t>≥77-89</a:t>
                      </a:r>
                      <a:endParaRPr sz="2000" u="none" strike="noStrike" cap="none" dirty="0">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116840" marR="116204" lvl="0" indent="0" algn="ctr" rtl="0">
                        <a:lnSpc>
                          <a:spcPct val="107000"/>
                        </a:lnSpc>
                        <a:spcBef>
                          <a:spcPts val="0"/>
                        </a:spcBef>
                        <a:spcAft>
                          <a:spcPts val="0"/>
                        </a:spcAft>
                        <a:buClr>
                          <a:srgbClr val="000000"/>
                        </a:buClr>
                        <a:buSzPts val="1200"/>
                        <a:buFont typeface="Arial"/>
                        <a:buNone/>
                      </a:pPr>
                      <a:r>
                        <a:rPr lang="en-US" sz="2000" b="1" u="none" strike="noStrike" cap="none" dirty="0">
                          <a:solidFill>
                            <a:schemeClr val="dk1"/>
                          </a:solidFill>
                          <a:latin typeface="Quattrocento Sans"/>
                          <a:ea typeface="Quattrocento Sans"/>
                          <a:cs typeface="Quattrocento Sans"/>
                          <a:sym typeface="Quattrocento Sans"/>
                        </a:rPr>
                        <a:t>Excellent/ </a:t>
                      </a:r>
                      <a:r>
                        <a:rPr lang="en-US" sz="2000" b="1" u="none" strike="noStrike" cap="none" dirty="0" err="1">
                          <a:solidFill>
                            <a:schemeClr val="dk1"/>
                          </a:solidFill>
                          <a:latin typeface="Quattrocento Sans"/>
                          <a:ea typeface="Quattrocento Sans"/>
                          <a:cs typeface="Quattrocento Sans"/>
                          <a:sym typeface="Quattrocento Sans"/>
                        </a:rPr>
                        <a:t>अति</a:t>
                      </a:r>
                      <a:r>
                        <a:rPr lang="en-US" sz="2000" b="1" u="none" strike="noStrike" cap="none" dirty="0">
                          <a:solidFill>
                            <a:schemeClr val="dk1"/>
                          </a:solidFill>
                          <a:latin typeface="Quattrocento Sans"/>
                          <a:ea typeface="Quattrocento Sans"/>
                          <a:cs typeface="Quattrocento Sans"/>
                          <a:sym typeface="Quattrocento Sans"/>
                        </a:rPr>
                        <a:t> </a:t>
                      </a:r>
                      <a:r>
                        <a:rPr lang="en-US" sz="2000" b="1" u="none" strike="noStrike" cap="none" dirty="0" err="1">
                          <a:solidFill>
                            <a:schemeClr val="dk1"/>
                          </a:solidFill>
                          <a:latin typeface="Quattrocento Sans"/>
                          <a:ea typeface="Quattrocento Sans"/>
                          <a:cs typeface="Quattrocento Sans"/>
                          <a:sym typeface="Quattrocento Sans"/>
                        </a:rPr>
                        <a:t>उत्कृष्ट</a:t>
                      </a:r>
                      <a:endParaRPr sz="2000" b="1" u="none" strike="noStrike" cap="none" dirty="0">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116840" marR="116204" lvl="0" indent="0" algn="ctr" rtl="0">
                        <a:lnSpc>
                          <a:spcPct val="107000"/>
                        </a:lnSpc>
                        <a:spcBef>
                          <a:spcPts val="0"/>
                        </a:spcBef>
                        <a:spcAft>
                          <a:spcPts val="0"/>
                        </a:spcAft>
                        <a:buClr>
                          <a:srgbClr val="000000"/>
                        </a:buClr>
                        <a:buSzPts val="1200"/>
                        <a:buFont typeface="Arial"/>
                        <a:buNone/>
                      </a:pPr>
                      <a:endParaRPr sz="2000" u="none" strike="noStrike" cap="none">
                        <a:solidFill>
                          <a:schemeClr val="dk1"/>
                        </a:solidFill>
                        <a:latin typeface="Quattrocento Sans"/>
                        <a:ea typeface="Quattrocento Sans"/>
                        <a:cs typeface="Quattrocento Sans"/>
                        <a:sym typeface="Quattrocento Sans"/>
                      </a:endParaRPr>
                    </a:p>
                  </a:txBody>
                  <a:tcPr marL="68575" marR="68575" marT="0" marB="0"/>
                </a:tc>
                <a:extLst>
                  <a:ext uri="{0D108BD9-81ED-4DB2-BD59-A6C34878D82A}">
                    <a16:rowId xmlns:a16="http://schemas.microsoft.com/office/drawing/2014/main" val="10002"/>
                  </a:ext>
                </a:extLst>
              </a:tr>
              <a:tr h="529400">
                <a:tc>
                  <a:txBody>
                    <a:bodyPr/>
                    <a:lstStyle/>
                    <a:p>
                      <a:pPr marL="0" marR="116204" lvl="0" indent="0" algn="ctr" rtl="0">
                        <a:lnSpc>
                          <a:spcPct val="107000"/>
                        </a:lnSpc>
                        <a:spcBef>
                          <a:spcPts val="0"/>
                        </a:spcBef>
                        <a:spcAft>
                          <a:spcPts val="0"/>
                        </a:spcAft>
                        <a:buClr>
                          <a:srgbClr val="000000"/>
                        </a:buClr>
                        <a:buSzPts val="1200"/>
                        <a:buFont typeface="Arial"/>
                        <a:buNone/>
                      </a:pPr>
                      <a:r>
                        <a:rPr lang="en-US" sz="2000" u="none" strike="noStrike" cap="none">
                          <a:solidFill>
                            <a:schemeClr val="dk1"/>
                          </a:solidFill>
                          <a:latin typeface="Quattrocento Sans"/>
                          <a:ea typeface="Quattrocento Sans"/>
                          <a:cs typeface="Quattrocento Sans"/>
                          <a:sym typeface="Quattrocento Sans"/>
                        </a:rPr>
                        <a:t>≥65-77</a:t>
                      </a:r>
                      <a:endParaRPr sz="2000" u="none" strike="noStrike" cap="none">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116840" marR="116204" lvl="0" indent="0" algn="ctr" rtl="0">
                        <a:lnSpc>
                          <a:spcPct val="107000"/>
                        </a:lnSpc>
                        <a:spcBef>
                          <a:spcPts val="0"/>
                        </a:spcBef>
                        <a:spcAft>
                          <a:spcPts val="0"/>
                        </a:spcAft>
                        <a:buClr>
                          <a:srgbClr val="000000"/>
                        </a:buClr>
                        <a:buSzPts val="1200"/>
                        <a:buFont typeface="Arial"/>
                        <a:buNone/>
                      </a:pPr>
                      <a:r>
                        <a:rPr lang="en-US" sz="2000" b="1" u="none" strike="noStrike" cap="none" dirty="0">
                          <a:solidFill>
                            <a:schemeClr val="dk1"/>
                          </a:solidFill>
                          <a:latin typeface="Quattrocento Sans"/>
                          <a:ea typeface="Quattrocento Sans"/>
                          <a:cs typeface="Quattrocento Sans"/>
                          <a:sym typeface="Quattrocento Sans"/>
                        </a:rPr>
                        <a:t>Very Good/ </a:t>
                      </a:r>
                      <a:r>
                        <a:rPr lang="en-US" sz="2000" b="1" u="none" strike="noStrike" cap="none" dirty="0" err="1">
                          <a:solidFill>
                            <a:schemeClr val="dk1"/>
                          </a:solidFill>
                          <a:latin typeface="Quattrocento Sans"/>
                          <a:ea typeface="Quattrocento Sans"/>
                          <a:cs typeface="Quattrocento Sans"/>
                          <a:sym typeface="Quattrocento Sans"/>
                        </a:rPr>
                        <a:t>उत्कृष्ट</a:t>
                      </a:r>
                      <a:endParaRPr sz="2000" b="1" u="none" strike="noStrike" cap="none" dirty="0">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116840" marR="116204" lvl="0" indent="0" algn="ctr" rtl="0">
                        <a:lnSpc>
                          <a:spcPct val="107000"/>
                        </a:lnSpc>
                        <a:spcBef>
                          <a:spcPts val="0"/>
                        </a:spcBef>
                        <a:spcAft>
                          <a:spcPts val="0"/>
                        </a:spcAft>
                        <a:buClr>
                          <a:srgbClr val="000000"/>
                        </a:buClr>
                        <a:buSzPts val="1200"/>
                        <a:buFont typeface="Arial"/>
                        <a:buNone/>
                      </a:pPr>
                      <a:endParaRPr sz="2000" u="none" strike="noStrike" cap="none">
                        <a:solidFill>
                          <a:schemeClr val="dk1"/>
                        </a:solidFill>
                        <a:latin typeface="Quattrocento Sans"/>
                        <a:ea typeface="Quattrocento Sans"/>
                        <a:cs typeface="Quattrocento Sans"/>
                        <a:sym typeface="Quattrocento Sans"/>
                      </a:endParaRPr>
                    </a:p>
                  </a:txBody>
                  <a:tcPr marL="68575" marR="68575" marT="0" marB="0"/>
                </a:tc>
                <a:extLst>
                  <a:ext uri="{0D108BD9-81ED-4DB2-BD59-A6C34878D82A}">
                    <a16:rowId xmlns:a16="http://schemas.microsoft.com/office/drawing/2014/main" val="10003"/>
                  </a:ext>
                </a:extLst>
              </a:tr>
              <a:tr h="529400">
                <a:tc>
                  <a:txBody>
                    <a:bodyPr/>
                    <a:lstStyle/>
                    <a:p>
                      <a:pPr marL="0" marR="116204" lvl="0" indent="0" algn="ctr" rtl="0">
                        <a:lnSpc>
                          <a:spcPct val="107000"/>
                        </a:lnSpc>
                        <a:spcBef>
                          <a:spcPts val="0"/>
                        </a:spcBef>
                        <a:spcAft>
                          <a:spcPts val="0"/>
                        </a:spcAft>
                        <a:buClr>
                          <a:srgbClr val="000000"/>
                        </a:buClr>
                        <a:buSzPts val="1200"/>
                        <a:buFont typeface="Arial"/>
                        <a:buNone/>
                      </a:pPr>
                      <a:r>
                        <a:rPr lang="en-US" sz="2000" u="none" strike="noStrike" cap="none" dirty="0">
                          <a:solidFill>
                            <a:schemeClr val="dk1"/>
                          </a:solidFill>
                          <a:latin typeface="Quattrocento Sans"/>
                          <a:ea typeface="Quattrocento Sans"/>
                          <a:cs typeface="Quattrocento Sans"/>
                          <a:sym typeface="Quattrocento Sans"/>
                        </a:rPr>
                        <a:t>≥53-65</a:t>
                      </a:r>
                      <a:endParaRPr sz="2000" u="none" strike="noStrike" cap="none" dirty="0">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116840" marR="116204" lvl="0" indent="0" algn="ctr" rtl="0">
                        <a:lnSpc>
                          <a:spcPct val="107000"/>
                        </a:lnSpc>
                        <a:spcBef>
                          <a:spcPts val="0"/>
                        </a:spcBef>
                        <a:spcAft>
                          <a:spcPts val="0"/>
                        </a:spcAft>
                        <a:buClr>
                          <a:srgbClr val="000000"/>
                        </a:buClr>
                        <a:buSzPts val="1200"/>
                        <a:buFont typeface="Arial"/>
                        <a:buNone/>
                      </a:pPr>
                      <a:r>
                        <a:rPr lang="en-US" sz="2000" b="1" u="none" strike="noStrike" cap="none" dirty="0">
                          <a:solidFill>
                            <a:schemeClr val="dk1"/>
                          </a:solidFill>
                          <a:latin typeface="Quattrocento Sans"/>
                          <a:ea typeface="Quattrocento Sans"/>
                          <a:cs typeface="Quattrocento Sans"/>
                          <a:sym typeface="Quattrocento Sans"/>
                        </a:rPr>
                        <a:t>Good/ </a:t>
                      </a:r>
                      <a:r>
                        <a:rPr lang="en-US" sz="2000" b="1" u="none" strike="noStrike" cap="none" dirty="0" err="1">
                          <a:solidFill>
                            <a:schemeClr val="dk1"/>
                          </a:solidFill>
                          <a:latin typeface="Quattrocento Sans"/>
                          <a:ea typeface="Quattrocento Sans"/>
                          <a:cs typeface="Quattrocento Sans"/>
                          <a:sym typeface="Quattrocento Sans"/>
                        </a:rPr>
                        <a:t>अति</a:t>
                      </a:r>
                      <a:r>
                        <a:rPr lang="en-US" sz="2000" b="1" u="none" strike="noStrike" cap="none" dirty="0">
                          <a:solidFill>
                            <a:schemeClr val="dk1"/>
                          </a:solidFill>
                          <a:latin typeface="Quattrocento Sans"/>
                          <a:ea typeface="Quattrocento Sans"/>
                          <a:cs typeface="Quattrocento Sans"/>
                          <a:sym typeface="Quattrocento Sans"/>
                        </a:rPr>
                        <a:t> </a:t>
                      </a:r>
                      <a:r>
                        <a:rPr lang="en-US" sz="2000" b="1" u="none" strike="noStrike" cap="none" dirty="0" err="1">
                          <a:solidFill>
                            <a:schemeClr val="dk1"/>
                          </a:solidFill>
                          <a:latin typeface="Quattrocento Sans"/>
                          <a:ea typeface="Quattrocento Sans"/>
                          <a:cs typeface="Quattrocento Sans"/>
                          <a:sym typeface="Quattrocento Sans"/>
                        </a:rPr>
                        <a:t>उत्तम</a:t>
                      </a:r>
                      <a:endParaRPr sz="2000" b="1" u="none" strike="noStrike" cap="none" dirty="0">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116840" marR="116204" lvl="0" indent="0" algn="ctr" rtl="0">
                        <a:lnSpc>
                          <a:spcPct val="107000"/>
                        </a:lnSpc>
                        <a:spcBef>
                          <a:spcPts val="0"/>
                        </a:spcBef>
                        <a:spcAft>
                          <a:spcPts val="0"/>
                        </a:spcAft>
                        <a:buClr>
                          <a:srgbClr val="000000"/>
                        </a:buClr>
                        <a:buSzPts val="1200"/>
                        <a:buFont typeface="Arial"/>
                        <a:buNone/>
                      </a:pPr>
                      <a:endParaRPr sz="2000" u="none" strike="noStrike" cap="none">
                        <a:solidFill>
                          <a:schemeClr val="dk1"/>
                        </a:solidFill>
                        <a:latin typeface="Quattrocento Sans"/>
                        <a:ea typeface="Quattrocento Sans"/>
                        <a:cs typeface="Quattrocento Sans"/>
                        <a:sym typeface="Quattrocento Sans"/>
                      </a:endParaRPr>
                    </a:p>
                  </a:txBody>
                  <a:tcPr marL="68575" marR="68575" marT="0" marB="0"/>
                </a:tc>
                <a:extLst>
                  <a:ext uri="{0D108BD9-81ED-4DB2-BD59-A6C34878D82A}">
                    <a16:rowId xmlns:a16="http://schemas.microsoft.com/office/drawing/2014/main" val="10004"/>
                  </a:ext>
                </a:extLst>
              </a:tr>
              <a:tr h="531400">
                <a:tc>
                  <a:txBody>
                    <a:bodyPr/>
                    <a:lstStyle/>
                    <a:p>
                      <a:pPr marL="0" marR="116204" lvl="0" indent="0" algn="ctr" rtl="0">
                        <a:lnSpc>
                          <a:spcPct val="107000"/>
                        </a:lnSpc>
                        <a:spcBef>
                          <a:spcPts val="0"/>
                        </a:spcBef>
                        <a:spcAft>
                          <a:spcPts val="0"/>
                        </a:spcAft>
                        <a:buClr>
                          <a:srgbClr val="000000"/>
                        </a:buClr>
                        <a:buSzPts val="1200"/>
                        <a:buFont typeface="Arial"/>
                        <a:buNone/>
                      </a:pPr>
                      <a:r>
                        <a:rPr lang="en-US" sz="2000" u="none" strike="noStrike" cap="none">
                          <a:solidFill>
                            <a:schemeClr val="dk1"/>
                          </a:solidFill>
                          <a:latin typeface="Quattrocento Sans"/>
                          <a:ea typeface="Quattrocento Sans"/>
                          <a:cs typeface="Quattrocento Sans"/>
                          <a:sym typeface="Quattrocento Sans"/>
                        </a:rPr>
                        <a:t>40-53</a:t>
                      </a:r>
                      <a:endParaRPr sz="2000" u="none" strike="noStrike" cap="none">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0" marR="116204" lvl="0" indent="0" algn="ctr" rtl="0">
                        <a:lnSpc>
                          <a:spcPct val="107000"/>
                        </a:lnSpc>
                        <a:spcBef>
                          <a:spcPts val="0"/>
                        </a:spcBef>
                        <a:spcAft>
                          <a:spcPts val="0"/>
                        </a:spcAft>
                        <a:buClr>
                          <a:srgbClr val="000000"/>
                        </a:buClr>
                        <a:buSzPts val="1200"/>
                        <a:buFont typeface="Arial"/>
                        <a:buNone/>
                      </a:pPr>
                      <a:r>
                        <a:rPr lang="en-US" sz="2000" b="1" u="none" strike="noStrike" cap="none" dirty="0">
                          <a:solidFill>
                            <a:schemeClr val="dk1"/>
                          </a:solidFill>
                          <a:latin typeface="Quattrocento Sans"/>
                          <a:ea typeface="Quattrocento Sans"/>
                          <a:cs typeface="Quattrocento Sans"/>
                          <a:sym typeface="Quattrocento Sans"/>
                        </a:rPr>
                        <a:t>Fair/ </a:t>
                      </a:r>
                      <a:r>
                        <a:rPr lang="en-US" sz="2000" b="1" u="none" strike="noStrike" cap="none" dirty="0" err="1">
                          <a:solidFill>
                            <a:schemeClr val="dk1"/>
                          </a:solidFill>
                          <a:latin typeface="Quattrocento Sans"/>
                          <a:ea typeface="Quattrocento Sans"/>
                          <a:cs typeface="Quattrocento Sans"/>
                          <a:sym typeface="Quattrocento Sans"/>
                        </a:rPr>
                        <a:t>उत्तम</a:t>
                      </a:r>
                      <a:endParaRPr sz="2000" b="1" u="none" strike="noStrike" cap="none" dirty="0">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0" marR="116204" lvl="0" indent="0" algn="ctr" rtl="0">
                        <a:lnSpc>
                          <a:spcPct val="107000"/>
                        </a:lnSpc>
                        <a:spcBef>
                          <a:spcPts val="0"/>
                        </a:spcBef>
                        <a:spcAft>
                          <a:spcPts val="0"/>
                        </a:spcAft>
                        <a:buClr>
                          <a:srgbClr val="000000"/>
                        </a:buClr>
                        <a:buSzPts val="1200"/>
                        <a:buFont typeface="Arial"/>
                        <a:buNone/>
                      </a:pPr>
                      <a:endParaRPr sz="2000" u="none" strike="noStrike" cap="none">
                        <a:solidFill>
                          <a:schemeClr val="dk1"/>
                        </a:solidFill>
                        <a:latin typeface="Quattrocento Sans"/>
                        <a:ea typeface="Quattrocento Sans"/>
                        <a:cs typeface="Quattrocento Sans"/>
                        <a:sym typeface="Quattrocento Sans"/>
                      </a:endParaRPr>
                    </a:p>
                  </a:txBody>
                  <a:tcPr marL="68575" marR="68575" marT="0" marB="0"/>
                </a:tc>
                <a:extLst>
                  <a:ext uri="{0D108BD9-81ED-4DB2-BD59-A6C34878D82A}">
                    <a16:rowId xmlns:a16="http://schemas.microsoft.com/office/drawing/2014/main" val="10005"/>
                  </a:ext>
                </a:extLst>
              </a:tr>
              <a:tr h="522325">
                <a:tc>
                  <a:txBody>
                    <a:bodyPr/>
                    <a:lstStyle/>
                    <a:p>
                      <a:pPr marL="0" marR="116204" lvl="0" indent="0" algn="ctr" rtl="0">
                        <a:lnSpc>
                          <a:spcPct val="107000"/>
                        </a:lnSpc>
                        <a:spcBef>
                          <a:spcPts val="0"/>
                        </a:spcBef>
                        <a:spcAft>
                          <a:spcPts val="0"/>
                        </a:spcAft>
                        <a:buClr>
                          <a:srgbClr val="000000"/>
                        </a:buClr>
                        <a:buSzPts val="1200"/>
                        <a:buFont typeface="Arial"/>
                        <a:buNone/>
                      </a:pPr>
                      <a:r>
                        <a:rPr lang="en-US" sz="2000" u="none" strike="noStrike" cap="none">
                          <a:solidFill>
                            <a:schemeClr val="dk1"/>
                          </a:solidFill>
                          <a:latin typeface="Quattrocento Sans"/>
                          <a:ea typeface="Quattrocento Sans"/>
                          <a:cs typeface="Quattrocento Sans"/>
                          <a:sym typeface="Quattrocento Sans"/>
                        </a:rPr>
                        <a:t>Below 40</a:t>
                      </a:r>
                      <a:endParaRPr sz="2000" u="none" strike="noStrike" cap="none">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116840" marR="116204" lvl="0" indent="0" algn="ctr" rtl="0">
                        <a:lnSpc>
                          <a:spcPct val="107000"/>
                        </a:lnSpc>
                        <a:spcBef>
                          <a:spcPts val="0"/>
                        </a:spcBef>
                        <a:spcAft>
                          <a:spcPts val="0"/>
                        </a:spcAft>
                        <a:buClr>
                          <a:srgbClr val="000000"/>
                        </a:buClr>
                        <a:buSzPts val="1200"/>
                        <a:buFont typeface="Arial"/>
                        <a:buNone/>
                      </a:pPr>
                      <a:r>
                        <a:rPr lang="en-US" sz="2000" b="1" u="none" strike="noStrike" cap="none">
                          <a:solidFill>
                            <a:schemeClr val="dk1"/>
                          </a:solidFill>
                          <a:latin typeface="Quattrocento Sans"/>
                          <a:ea typeface="Quattrocento Sans"/>
                          <a:cs typeface="Quattrocento Sans"/>
                          <a:sym typeface="Quattrocento Sans"/>
                        </a:rPr>
                        <a:t>No rating</a:t>
                      </a:r>
                      <a:endParaRPr sz="2000" b="1" u="none" strike="noStrike" cap="none">
                        <a:solidFill>
                          <a:schemeClr val="dk1"/>
                        </a:solidFill>
                        <a:latin typeface="Quattrocento Sans"/>
                        <a:ea typeface="Quattrocento Sans"/>
                        <a:cs typeface="Quattrocento Sans"/>
                        <a:sym typeface="Quattrocento Sans"/>
                      </a:endParaRPr>
                    </a:p>
                  </a:txBody>
                  <a:tcPr marL="63500" marR="63500" marT="63500" marB="63500"/>
                </a:tc>
                <a:tc>
                  <a:txBody>
                    <a:bodyPr/>
                    <a:lstStyle/>
                    <a:p>
                      <a:pPr marL="116840" marR="116204" lvl="0" indent="0" algn="ctr" rtl="0">
                        <a:lnSpc>
                          <a:spcPct val="107000"/>
                        </a:lnSpc>
                        <a:spcBef>
                          <a:spcPts val="0"/>
                        </a:spcBef>
                        <a:spcAft>
                          <a:spcPts val="0"/>
                        </a:spcAft>
                        <a:buClr>
                          <a:srgbClr val="000000"/>
                        </a:buClr>
                        <a:buSzPts val="1200"/>
                        <a:buFont typeface="Arial"/>
                        <a:buNone/>
                      </a:pPr>
                      <a:r>
                        <a:rPr lang="en-US" sz="2000" u="none" strike="noStrike" cap="none" dirty="0">
                          <a:solidFill>
                            <a:schemeClr val="dk1"/>
                          </a:solidFill>
                          <a:latin typeface="Quattrocento Sans"/>
                          <a:ea typeface="Quattrocento Sans"/>
                          <a:cs typeface="Quattrocento Sans"/>
                          <a:sym typeface="Quattrocento Sans"/>
                        </a:rPr>
                        <a:t> </a:t>
                      </a:r>
                      <a:endParaRPr sz="2000" u="none" strike="noStrike" cap="none" dirty="0">
                        <a:solidFill>
                          <a:schemeClr val="dk1"/>
                        </a:solidFill>
                        <a:latin typeface="Quattrocento Sans"/>
                        <a:ea typeface="Quattrocento Sans"/>
                        <a:cs typeface="Quattrocento Sans"/>
                        <a:sym typeface="Quattrocento Sans"/>
                      </a:endParaRPr>
                    </a:p>
                  </a:txBody>
                  <a:tcPr marL="68575" marR="68575" marT="0" marB="0"/>
                </a:tc>
                <a:extLst>
                  <a:ext uri="{0D108BD9-81ED-4DB2-BD59-A6C34878D82A}">
                    <a16:rowId xmlns:a16="http://schemas.microsoft.com/office/drawing/2014/main" val="10006"/>
                  </a:ext>
                </a:extLst>
              </a:tr>
            </a:tbl>
          </a:graphicData>
        </a:graphic>
      </p:graphicFrame>
      <p:pic>
        <p:nvPicPr>
          <p:cNvPr id="500" name="Google Shape;500;p39"/>
          <p:cNvPicPr preferRelativeResize="0"/>
          <p:nvPr/>
        </p:nvPicPr>
        <p:blipFill rotWithShape="1">
          <a:blip r:embed="rId3">
            <a:alphaModFix/>
          </a:blip>
          <a:srcRect/>
          <a:stretch/>
        </p:blipFill>
        <p:spPr>
          <a:xfrm>
            <a:off x="8995686" y="5360192"/>
            <a:ext cx="228600" cy="257175"/>
          </a:xfrm>
          <a:prstGeom prst="rect">
            <a:avLst/>
          </a:prstGeom>
          <a:noFill/>
          <a:ln>
            <a:noFill/>
          </a:ln>
        </p:spPr>
      </p:pic>
      <p:grpSp>
        <p:nvGrpSpPr>
          <p:cNvPr id="501" name="Google Shape;501;p39"/>
          <p:cNvGrpSpPr/>
          <p:nvPr/>
        </p:nvGrpSpPr>
        <p:grpSpPr>
          <a:xfrm>
            <a:off x="8531256" y="3295014"/>
            <a:ext cx="1133475" cy="257175"/>
            <a:chOff x="0" y="0"/>
            <a:chExt cx="1133989" cy="257175"/>
          </a:xfrm>
        </p:grpSpPr>
        <p:grpSp>
          <p:nvGrpSpPr>
            <p:cNvPr id="502" name="Google Shape;502;p39"/>
            <p:cNvGrpSpPr/>
            <p:nvPr/>
          </p:nvGrpSpPr>
          <p:grpSpPr>
            <a:xfrm>
              <a:off x="0" y="0"/>
              <a:ext cx="914400" cy="257175"/>
              <a:chOff x="0" y="0"/>
              <a:chExt cx="914400" cy="257175"/>
            </a:xfrm>
          </p:grpSpPr>
          <p:pic>
            <p:nvPicPr>
              <p:cNvPr id="503" name="Google Shape;503;p39"/>
              <p:cNvPicPr preferRelativeResize="0"/>
              <p:nvPr/>
            </p:nvPicPr>
            <p:blipFill rotWithShape="1">
              <a:blip r:embed="rId3">
                <a:alphaModFix/>
              </a:blip>
              <a:srcRect/>
              <a:stretch/>
            </p:blipFill>
            <p:spPr>
              <a:xfrm>
                <a:off x="0" y="0"/>
                <a:ext cx="228600" cy="257175"/>
              </a:xfrm>
              <a:prstGeom prst="rect">
                <a:avLst/>
              </a:prstGeom>
              <a:noFill/>
              <a:ln>
                <a:noFill/>
              </a:ln>
            </p:spPr>
          </p:pic>
          <p:pic>
            <p:nvPicPr>
              <p:cNvPr id="504" name="Google Shape;504;p39"/>
              <p:cNvPicPr preferRelativeResize="0"/>
              <p:nvPr/>
            </p:nvPicPr>
            <p:blipFill rotWithShape="1">
              <a:blip r:embed="rId3">
                <a:alphaModFix/>
              </a:blip>
              <a:srcRect/>
              <a:stretch/>
            </p:blipFill>
            <p:spPr>
              <a:xfrm>
                <a:off x="228600" y="0"/>
                <a:ext cx="228600" cy="257175"/>
              </a:xfrm>
              <a:prstGeom prst="rect">
                <a:avLst/>
              </a:prstGeom>
              <a:noFill/>
              <a:ln>
                <a:noFill/>
              </a:ln>
            </p:spPr>
          </p:pic>
          <p:pic>
            <p:nvPicPr>
              <p:cNvPr id="505" name="Google Shape;505;p39"/>
              <p:cNvPicPr preferRelativeResize="0"/>
              <p:nvPr/>
            </p:nvPicPr>
            <p:blipFill rotWithShape="1">
              <a:blip r:embed="rId3">
                <a:alphaModFix/>
              </a:blip>
              <a:srcRect/>
              <a:stretch/>
            </p:blipFill>
            <p:spPr>
              <a:xfrm>
                <a:off x="457200" y="0"/>
                <a:ext cx="228600" cy="257175"/>
              </a:xfrm>
              <a:prstGeom prst="rect">
                <a:avLst/>
              </a:prstGeom>
              <a:noFill/>
              <a:ln>
                <a:noFill/>
              </a:ln>
            </p:spPr>
          </p:pic>
          <p:pic>
            <p:nvPicPr>
              <p:cNvPr id="506" name="Google Shape;506;p39"/>
              <p:cNvPicPr preferRelativeResize="0"/>
              <p:nvPr/>
            </p:nvPicPr>
            <p:blipFill rotWithShape="1">
              <a:blip r:embed="rId3">
                <a:alphaModFix/>
              </a:blip>
              <a:srcRect/>
              <a:stretch/>
            </p:blipFill>
            <p:spPr>
              <a:xfrm>
                <a:off x="685800" y="0"/>
                <a:ext cx="228600" cy="257175"/>
              </a:xfrm>
              <a:prstGeom prst="rect">
                <a:avLst/>
              </a:prstGeom>
              <a:noFill/>
              <a:ln>
                <a:noFill/>
              </a:ln>
            </p:spPr>
          </p:pic>
        </p:grpSp>
        <p:pic>
          <p:nvPicPr>
            <p:cNvPr id="507" name="Google Shape;507;p39"/>
            <p:cNvPicPr preferRelativeResize="0"/>
            <p:nvPr/>
          </p:nvPicPr>
          <p:blipFill rotWithShape="1">
            <a:blip r:embed="rId3">
              <a:alphaModFix/>
            </a:blip>
            <a:srcRect/>
            <a:stretch/>
          </p:blipFill>
          <p:spPr>
            <a:xfrm>
              <a:off x="905389" y="0"/>
              <a:ext cx="228600" cy="257175"/>
            </a:xfrm>
            <a:prstGeom prst="rect">
              <a:avLst/>
            </a:prstGeom>
            <a:noFill/>
            <a:ln>
              <a:noFill/>
            </a:ln>
          </p:spPr>
        </p:pic>
      </p:grpSp>
      <p:grpSp>
        <p:nvGrpSpPr>
          <p:cNvPr id="508" name="Google Shape;508;p39"/>
          <p:cNvGrpSpPr/>
          <p:nvPr/>
        </p:nvGrpSpPr>
        <p:grpSpPr>
          <a:xfrm>
            <a:off x="8664778" y="3784946"/>
            <a:ext cx="914400" cy="257175"/>
            <a:chOff x="0" y="0"/>
            <a:chExt cx="914400" cy="257175"/>
          </a:xfrm>
        </p:grpSpPr>
        <p:pic>
          <p:nvPicPr>
            <p:cNvPr id="509" name="Google Shape;509;p39"/>
            <p:cNvPicPr preferRelativeResize="0"/>
            <p:nvPr/>
          </p:nvPicPr>
          <p:blipFill rotWithShape="1">
            <a:blip r:embed="rId3">
              <a:alphaModFix/>
            </a:blip>
            <a:srcRect/>
            <a:stretch/>
          </p:blipFill>
          <p:spPr>
            <a:xfrm>
              <a:off x="0" y="0"/>
              <a:ext cx="228600" cy="257175"/>
            </a:xfrm>
            <a:prstGeom prst="rect">
              <a:avLst/>
            </a:prstGeom>
            <a:noFill/>
            <a:ln>
              <a:noFill/>
            </a:ln>
          </p:spPr>
        </p:pic>
        <p:pic>
          <p:nvPicPr>
            <p:cNvPr id="510" name="Google Shape;510;p39"/>
            <p:cNvPicPr preferRelativeResize="0"/>
            <p:nvPr/>
          </p:nvPicPr>
          <p:blipFill rotWithShape="1">
            <a:blip r:embed="rId3">
              <a:alphaModFix/>
            </a:blip>
            <a:srcRect/>
            <a:stretch/>
          </p:blipFill>
          <p:spPr>
            <a:xfrm>
              <a:off x="228600" y="0"/>
              <a:ext cx="228600" cy="257175"/>
            </a:xfrm>
            <a:prstGeom prst="rect">
              <a:avLst/>
            </a:prstGeom>
            <a:noFill/>
            <a:ln>
              <a:noFill/>
            </a:ln>
          </p:spPr>
        </p:pic>
        <p:pic>
          <p:nvPicPr>
            <p:cNvPr id="511" name="Google Shape;511;p39"/>
            <p:cNvPicPr preferRelativeResize="0"/>
            <p:nvPr/>
          </p:nvPicPr>
          <p:blipFill rotWithShape="1">
            <a:blip r:embed="rId3">
              <a:alphaModFix/>
            </a:blip>
            <a:srcRect/>
            <a:stretch/>
          </p:blipFill>
          <p:spPr>
            <a:xfrm>
              <a:off x="457200" y="0"/>
              <a:ext cx="228600" cy="257175"/>
            </a:xfrm>
            <a:prstGeom prst="rect">
              <a:avLst/>
            </a:prstGeom>
            <a:noFill/>
            <a:ln>
              <a:noFill/>
            </a:ln>
          </p:spPr>
        </p:pic>
        <p:pic>
          <p:nvPicPr>
            <p:cNvPr id="512" name="Google Shape;512;p39"/>
            <p:cNvPicPr preferRelativeResize="0"/>
            <p:nvPr/>
          </p:nvPicPr>
          <p:blipFill rotWithShape="1">
            <a:blip r:embed="rId3">
              <a:alphaModFix/>
            </a:blip>
            <a:srcRect/>
            <a:stretch/>
          </p:blipFill>
          <p:spPr>
            <a:xfrm>
              <a:off x="685800" y="0"/>
              <a:ext cx="228600" cy="257175"/>
            </a:xfrm>
            <a:prstGeom prst="rect">
              <a:avLst/>
            </a:prstGeom>
            <a:noFill/>
            <a:ln>
              <a:noFill/>
            </a:ln>
          </p:spPr>
        </p:pic>
      </p:grpSp>
      <p:grpSp>
        <p:nvGrpSpPr>
          <p:cNvPr id="513" name="Google Shape;513;p39"/>
          <p:cNvGrpSpPr/>
          <p:nvPr/>
        </p:nvGrpSpPr>
        <p:grpSpPr>
          <a:xfrm>
            <a:off x="8769049" y="4344197"/>
            <a:ext cx="685800" cy="257175"/>
            <a:chOff x="0" y="0"/>
            <a:chExt cx="685800" cy="257175"/>
          </a:xfrm>
        </p:grpSpPr>
        <p:pic>
          <p:nvPicPr>
            <p:cNvPr id="514" name="Google Shape;514;p39"/>
            <p:cNvPicPr preferRelativeResize="0"/>
            <p:nvPr/>
          </p:nvPicPr>
          <p:blipFill rotWithShape="1">
            <a:blip r:embed="rId3">
              <a:alphaModFix/>
            </a:blip>
            <a:srcRect/>
            <a:stretch/>
          </p:blipFill>
          <p:spPr>
            <a:xfrm>
              <a:off x="0" y="0"/>
              <a:ext cx="228600" cy="257175"/>
            </a:xfrm>
            <a:prstGeom prst="rect">
              <a:avLst/>
            </a:prstGeom>
            <a:noFill/>
            <a:ln>
              <a:noFill/>
            </a:ln>
          </p:spPr>
        </p:pic>
        <p:pic>
          <p:nvPicPr>
            <p:cNvPr id="515" name="Google Shape;515;p39"/>
            <p:cNvPicPr preferRelativeResize="0"/>
            <p:nvPr/>
          </p:nvPicPr>
          <p:blipFill rotWithShape="1">
            <a:blip r:embed="rId3">
              <a:alphaModFix/>
            </a:blip>
            <a:srcRect/>
            <a:stretch/>
          </p:blipFill>
          <p:spPr>
            <a:xfrm>
              <a:off x="228600" y="0"/>
              <a:ext cx="228600" cy="257175"/>
            </a:xfrm>
            <a:prstGeom prst="rect">
              <a:avLst/>
            </a:prstGeom>
            <a:noFill/>
            <a:ln>
              <a:noFill/>
            </a:ln>
          </p:spPr>
        </p:pic>
        <p:pic>
          <p:nvPicPr>
            <p:cNvPr id="516" name="Google Shape;516;p39"/>
            <p:cNvPicPr preferRelativeResize="0"/>
            <p:nvPr/>
          </p:nvPicPr>
          <p:blipFill rotWithShape="1">
            <a:blip r:embed="rId3">
              <a:alphaModFix/>
            </a:blip>
            <a:srcRect/>
            <a:stretch/>
          </p:blipFill>
          <p:spPr>
            <a:xfrm>
              <a:off x="457200" y="0"/>
              <a:ext cx="228600" cy="257175"/>
            </a:xfrm>
            <a:prstGeom prst="rect">
              <a:avLst/>
            </a:prstGeom>
            <a:noFill/>
            <a:ln>
              <a:noFill/>
            </a:ln>
          </p:spPr>
        </p:pic>
      </p:grpSp>
      <p:grpSp>
        <p:nvGrpSpPr>
          <p:cNvPr id="517" name="Google Shape;517;p39"/>
          <p:cNvGrpSpPr/>
          <p:nvPr/>
        </p:nvGrpSpPr>
        <p:grpSpPr>
          <a:xfrm>
            <a:off x="8869480" y="4865630"/>
            <a:ext cx="481012" cy="257175"/>
            <a:chOff x="0" y="0"/>
            <a:chExt cx="481193" cy="257175"/>
          </a:xfrm>
        </p:grpSpPr>
        <p:pic>
          <p:nvPicPr>
            <p:cNvPr id="518" name="Google Shape;518;p39"/>
            <p:cNvPicPr preferRelativeResize="0"/>
            <p:nvPr/>
          </p:nvPicPr>
          <p:blipFill rotWithShape="1">
            <a:blip r:embed="rId3">
              <a:alphaModFix/>
            </a:blip>
            <a:srcRect/>
            <a:stretch/>
          </p:blipFill>
          <p:spPr>
            <a:xfrm>
              <a:off x="0" y="0"/>
              <a:ext cx="228600" cy="257175"/>
            </a:xfrm>
            <a:prstGeom prst="rect">
              <a:avLst/>
            </a:prstGeom>
            <a:noFill/>
            <a:ln>
              <a:noFill/>
            </a:ln>
          </p:spPr>
        </p:pic>
        <p:pic>
          <p:nvPicPr>
            <p:cNvPr id="519" name="Google Shape;519;p39"/>
            <p:cNvPicPr preferRelativeResize="0"/>
            <p:nvPr/>
          </p:nvPicPr>
          <p:blipFill rotWithShape="1">
            <a:blip r:embed="rId3">
              <a:alphaModFix/>
            </a:blip>
            <a:srcRect/>
            <a:stretch/>
          </p:blipFill>
          <p:spPr>
            <a:xfrm>
              <a:off x="252593" y="0"/>
              <a:ext cx="228600" cy="257175"/>
            </a:xfrm>
            <a:prstGeom prst="rect">
              <a:avLst/>
            </a:prstGeom>
            <a:noFill/>
            <a:ln>
              <a:noFill/>
            </a:ln>
          </p:spPr>
        </p:pic>
      </p:grpSp>
      <p:sp>
        <p:nvSpPr>
          <p:cNvPr id="520" name="Google Shape;520;p39"/>
          <p:cNvSpPr txBox="1"/>
          <p:nvPr/>
        </p:nvSpPr>
        <p:spPr>
          <a:xfrm>
            <a:off x="539496" y="324864"/>
            <a:ext cx="10993460" cy="64008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3A3838"/>
              </a:buClr>
              <a:buSzPts val="2800"/>
              <a:buFont typeface="Calibri"/>
              <a:buNone/>
            </a:pPr>
            <a:r>
              <a:rPr lang="en-US" sz="4000" b="1" i="0" u="sng" strike="noStrike" cap="none">
                <a:solidFill>
                  <a:schemeClr val="dk1"/>
                </a:solidFill>
                <a:latin typeface="Quattrocento Sans"/>
                <a:ea typeface="Quattrocento Sans"/>
                <a:cs typeface="Quattrocento Sans"/>
                <a:sym typeface="Quattrocento Sans"/>
              </a:rPr>
              <a:t>CERTIFICATION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4"/>
          <p:cNvPicPr preferRelativeResize="0"/>
          <p:nvPr/>
        </p:nvPicPr>
        <p:blipFill rotWithShape="1">
          <a:blip r:embed="rId3">
            <a:alphaModFix/>
          </a:blip>
          <a:srcRect/>
          <a:stretch/>
        </p:blipFill>
        <p:spPr>
          <a:xfrm>
            <a:off x="962891" y="2117834"/>
            <a:ext cx="9929322" cy="4740166"/>
          </a:xfrm>
          <a:prstGeom prst="rect">
            <a:avLst/>
          </a:prstGeom>
          <a:noFill/>
          <a:ln>
            <a:noFill/>
          </a:ln>
        </p:spPr>
      </p:pic>
      <p:sp>
        <p:nvSpPr>
          <p:cNvPr id="148" name="Google Shape;148;p4"/>
          <p:cNvSpPr txBox="1">
            <a:spLocks noGrp="1"/>
          </p:cNvSpPr>
          <p:nvPr>
            <p:ph type="title"/>
          </p:nvPr>
        </p:nvSpPr>
        <p:spPr>
          <a:xfrm>
            <a:off x="0" y="371301"/>
            <a:ext cx="1219200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STEPS FOR REGISTRATION</a:t>
            </a:r>
            <a:endParaRPr sz="4000" b="1">
              <a:latin typeface="Quattrocento Sans"/>
              <a:ea typeface="Quattrocento Sans"/>
              <a:cs typeface="Quattrocento Sans"/>
              <a:sym typeface="Quattrocento Sans"/>
            </a:endParaRPr>
          </a:p>
        </p:txBody>
      </p:sp>
      <p:sp>
        <p:nvSpPr>
          <p:cNvPr id="149" name="Google Shape;149;p4"/>
          <p:cNvSpPr txBox="1">
            <a:spLocks noGrp="1"/>
          </p:cNvSpPr>
          <p:nvPr>
            <p:ph type="body" idx="1"/>
          </p:nvPr>
        </p:nvSpPr>
        <p:spPr>
          <a:xfrm>
            <a:off x="539496" y="1435608"/>
            <a:ext cx="11109030" cy="87137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To initiate registration, go to the Capacity Building Commission (CBC) website via </a:t>
            </a:r>
            <a:r>
              <a:rPr lang="en-US" sz="2000" u="sng">
                <a:solidFill>
                  <a:schemeClr val="hlink"/>
                </a:solidFill>
                <a:latin typeface="Quattrocento Sans"/>
                <a:ea typeface="Quattrocento Sans"/>
                <a:cs typeface="Quattrocento Sans"/>
                <a:sym typeface="Quattrocento Sans"/>
                <a:hlinkClick r:id="rId4"/>
              </a:rPr>
              <a:t>www.cbc.gov.in</a:t>
            </a:r>
            <a:r>
              <a:rPr lang="en-US" sz="2000">
                <a:latin typeface="Quattrocento Sans"/>
                <a:ea typeface="Quattrocento Sans"/>
                <a:cs typeface="Quattrocento Sans"/>
                <a:sym typeface="Quattrocento Sans"/>
              </a:rPr>
              <a:t>, then click on the NSCSTI portal tab.</a:t>
            </a:r>
            <a:endParaRPr/>
          </a:p>
          <a:p>
            <a:pPr marL="342900" lvl="0" indent="-215900" algn="just" rtl="0">
              <a:lnSpc>
                <a:spcPct val="90000"/>
              </a:lnSpc>
              <a:spcBef>
                <a:spcPts val="0"/>
              </a:spcBef>
              <a:spcAft>
                <a:spcPts val="0"/>
              </a:spcAft>
              <a:buClr>
                <a:srgbClr val="3F3F3F"/>
              </a:buClr>
              <a:buSzPts val="2000"/>
              <a:buFont typeface="Noto Sans Symbols"/>
              <a:buNone/>
            </a:pPr>
            <a:endParaRPr sz="2000">
              <a:latin typeface="Quattrocento Sans"/>
              <a:ea typeface="Quattrocento Sans"/>
              <a:cs typeface="Quattrocento Sans"/>
              <a:sym typeface="Quattrocento Sans"/>
            </a:endParaRPr>
          </a:p>
        </p:txBody>
      </p:sp>
      <p:sp>
        <p:nvSpPr>
          <p:cNvPr id="150" name="Google Shape;150;p4"/>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cxnSp>
        <p:nvCxnSpPr>
          <p:cNvPr id="151" name="Google Shape;151;p4"/>
          <p:cNvCxnSpPr/>
          <p:nvPr/>
        </p:nvCxnSpPr>
        <p:spPr>
          <a:xfrm rot="10800000" flipH="1">
            <a:off x="4999502" y="2412433"/>
            <a:ext cx="717452" cy="576776"/>
          </a:xfrm>
          <a:prstGeom prst="straightConnector1">
            <a:avLst/>
          </a:prstGeom>
          <a:noFill/>
          <a:ln w="38100" cap="flat" cmpd="sng">
            <a:solidFill>
              <a:srgbClr val="002060"/>
            </a:solidFill>
            <a:prstDash val="solid"/>
            <a:round/>
            <a:headEnd type="none" w="sm" len="sm"/>
            <a:tailEnd type="triangle" w="med" len="med"/>
          </a:ln>
          <a:effectLst>
            <a:outerShdw blurRad="40000" dist="23000" dir="5400000" rotWithShape="0">
              <a:srgbClr val="000000">
                <a:alpha val="34117"/>
              </a:srgbClr>
            </a:outerShdw>
          </a:effectLst>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0"/>
          <p:cNvSpPr txBox="1">
            <a:spLocks noGrp="1"/>
          </p:cNvSpPr>
          <p:nvPr>
            <p:ph type="title"/>
          </p:nvPr>
        </p:nvSpPr>
        <p:spPr>
          <a:xfrm>
            <a:off x="1" y="448056"/>
            <a:ext cx="12192000" cy="6400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A3838"/>
              </a:buClr>
              <a:buSzPts val="5200"/>
              <a:buFont typeface="Quattrocento Sans"/>
              <a:buNone/>
            </a:pPr>
            <a:r>
              <a:rPr lang="en-US" sz="4000" b="1" u="sng">
                <a:latin typeface="Quattrocento Sans"/>
                <a:ea typeface="Quattrocento Sans"/>
                <a:cs typeface="Quattrocento Sans"/>
                <a:sym typeface="Quattrocento Sans"/>
              </a:rPr>
              <a:t>CERTIFICATION</a:t>
            </a:r>
            <a:endParaRPr sz="4000"/>
          </a:p>
        </p:txBody>
      </p:sp>
      <p:sp>
        <p:nvSpPr>
          <p:cNvPr id="526" name="Google Shape;526;p40"/>
          <p:cNvSpPr txBox="1">
            <a:spLocks noGrp="1"/>
          </p:cNvSpPr>
          <p:nvPr>
            <p:ph type="body" idx="1"/>
          </p:nvPr>
        </p:nvSpPr>
        <p:spPr>
          <a:xfrm>
            <a:off x="539496" y="1346560"/>
            <a:ext cx="11109030" cy="64008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Certificate will be issued with the approval of CBC</a:t>
            </a:r>
            <a:endParaRPr sz="2000">
              <a:solidFill>
                <a:srgbClr val="FF0000"/>
              </a:solidFill>
              <a:latin typeface="Quattrocento Sans"/>
              <a:ea typeface="Quattrocento Sans"/>
              <a:cs typeface="Quattrocento Sans"/>
              <a:sym typeface="Quattrocento Sans"/>
            </a:endParaRPr>
          </a:p>
        </p:txBody>
      </p:sp>
      <p:sp>
        <p:nvSpPr>
          <p:cNvPr id="527" name="Google Shape;527;p40"/>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pic>
        <p:nvPicPr>
          <p:cNvPr id="528" name="Google Shape;528;p40"/>
          <p:cNvPicPr preferRelativeResize="0"/>
          <p:nvPr/>
        </p:nvPicPr>
        <p:blipFill rotWithShape="1">
          <a:blip r:embed="rId3">
            <a:alphaModFix/>
          </a:blip>
          <a:srcRect/>
          <a:stretch/>
        </p:blipFill>
        <p:spPr>
          <a:xfrm>
            <a:off x="1090216" y="1986640"/>
            <a:ext cx="10305371" cy="3791941"/>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2" name="Picture 1">
            <a:extLst>
              <a:ext uri="{FF2B5EF4-FFF2-40B4-BE49-F238E27FC236}">
                <a16:creationId xmlns:a16="http://schemas.microsoft.com/office/drawing/2014/main" id="{62C7ECC5-71A5-BF93-8583-7B2D087C9FE1}"/>
              </a:ext>
            </a:extLst>
          </p:cNvPr>
          <p:cNvPicPr>
            <a:picLocks noChangeAspect="1"/>
          </p:cNvPicPr>
          <p:nvPr/>
        </p:nvPicPr>
        <p:blipFill>
          <a:blip r:embed="rId3"/>
          <a:stretch>
            <a:fillRect/>
          </a:stretch>
        </p:blipFill>
        <p:spPr>
          <a:xfrm>
            <a:off x="729006" y="1710812"/>
            <a:ext cx="10776014" cy="4978250"/>
          </a:xfrm>
          <a:prstGeom prst="rect">
            <a:avLst/>
          </a:prstGeom>
        </p:spPr>
      </p:pic>
      <p:sp>
        <p:nvSpPr>
          <p:cNvPr id="533" name="Google Shape;533;p41"/>
          <p:cNvSpPr txBox="1">
            <a:spLocks noGrp="1"/>
          </p:cNvSpPr>
          <p:nvPr>
            <p:ph type="title"/>
          </p:nvPr>
        </p:nvSpPr>
        <p:spPr>
          <a:xfrm>
            <a:off x="1" y="448056"/>
            <a:ext cx="12192000" cy="6400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A3838"/>
              </a:buClr>
              <a:buSzPts val="5200"/>
              <a:buFont typeface="Quattrocento Sans"/>
              <a:buNone/>
            </a:pPr>
            <a:r>
              <a:rPr lang="en-US" sz="4000" b="1" u="sng">
                <a:latin typeface="Quattrocento Sans"/>
                <a:ea typeface="Quattrocento Sans"/>
                <a:cs typeface="Quattrocento Sans"/>
                <a:sym typeface="Quattrocento Sans"/>
              </a:rPr>
              <a:t>CERTIFICATION</a:t>
            </a:r>
            <a:endParaRPr sz="4000"/>
          </a:p>
        </p:txBody>
      </p:sp>
      <p:sp>
        <p:nvSpPr>
          <p:cNvPr id="534" name="Google Shape;534;p41"/>
          <p:cNvSpPr txBox="1">
            <a:spLocks noGrp="1"/>
          </p:cNvSpPr>
          <p:nvPr>
            <p:ph type="body" idx="1"/>
          </p:nvPr>
        </p:nvSpPr>
        <p:spPr>
          <a:xfrm>
            <a:off x="686980" y="1307230"/>
            <a:ext cx="9666388" cy="40358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The </a:t>
            </a:r>
            <a:r>
              <a:rPr lang="en-US" sz="2000" b="1">
                <a:latin typeface="Quattrocento Sans"/>
                <a:ea typeface="Quattrocento Sans"/>
                <a:cs typeface="Quattrocento Sans"/>
                <a:sym typeface="Quattrocento Sans"/>
              </a:rPr>
              <a:t>Certificate of Accreditation </a:t>
            </a:r>
            <a:r>
              <a:rPr lang="en-US" sz="2000">
                <a:latin typeface="Quattrocento Sans"/>
                <a:ea typeface="Quattrocento Sans"/>
                <a:cs typeface="Quattrocento Sans"/>
                <a:sym typeface="Quattrocento Sans"/>
              </a:rPr>
              <a:t>would be valid for a period of </a:t>
            </a:r>
            <a:r>
              <a:rPr lang="en-US" sz="2000" b="1">
                <a:latin typeface="Quattrocento Sans"/>
                <a:ea typeface="Quattrocento Sans"/>
                <a:cs typeface="Quattrocento Sans"/>
                <a:sym typeface="Quattrocento Sans"/>
              </a:rPr>
              <a:t>2 years</a:t>
            </a:r>
            <a:r>
              <a:rPr lang="en-US" sz="2000">
                <a:latin typeface="Quattrocento Sans"/>
                <a:ea typeface="Quattrocento Sans"/>
                <a:cs typeface="Quattrocento Sans"/>
                <a:sym typeface="Quattrocento Sans"/>
              </a:rPr>
              <a:t>. </a:t>
            </a:r>
            <a:endParaRPr sz="2000">
              <a:solidFill>
                <a:srgbClr val="FF0000"/>
              </a:solidFill>
              <a:latin typeface="Quattrocento Sans"/>
              <a:ea typeface="Quattrocento Sans"/>
              <a:cs typeface="Quattrocento Sans"/>
              <a:sym typeface="Quattrocento Sans"/>
            </a:endParaRPr>
          </a:p>
        </p:txBody>
      </p:sp>
      <p:sp>
        <p:nvSpPr>
          <p:cNvPr id="535" name="Google Shape;535;p41"/>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
        <p:nvSpPr>
          <p:cNvPr id="3" name="Rectangle 2">
            <a:extLst>
              <a:ext uri="{FF2B5EF4-FFF2-40B4-BE49-F238E27FC236}">
                <a16:creationId xmlns:a16="http://schemas.microsoft.com/office/drawing/2014/main" id="{AEAAC273-0A59-5D82-67E8-BD87349117CE}"/>
              </a:ext>
            </a:extLst>
          </p:cNvPr>
          <p:cNvSpPr/>
          <p:nvPr/>
        </p:nvSpPr>
        <p:spPr>
          <a:xfrm>
            <a:off x="3893270" y="3610466"/>
            <a:ext cx="2658359" cy="160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B2326E-9707-3B25-4D41-046B927EE971}"/>
              </a:ext>
            </a:extLst>
          </p:cNvPr>
          <p:cNvSpPr/>
          <p:nvPr/>
        </p:nvSpPr>
        <p:spPr>
          <a:xfrm>
            <a:off x="9882490" y="6245112"/>
            <a:ext cx="941755" cy="1836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2"/>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
        <p:nvSpPr>
          <p:cNvPr id="543" name="Google Shape;543;p42"/>
          <p:cNvSpPr/>
          <p:nvPr/>
        </p:nvSpPr>
        <p:spPr>
          <a:xfrm>
            <a:off x="706052" y="964944"/>
            <a:ext cx="11485948" cy="774531"/>
          </a:xfrm>
          <a:prstGeom prst="rect">
            <a:avLst/>
          </a:prstGeom>
          <a:noFill/>
          <a:ln>
            <a:noFill/>
          </a:ln>
        </p:spPr>
        <p:txBody>
          <a:bodyPr spcFirstLastPara="1" wrap="square" lIns="91425" tIns="45700" rIns="91425" bIns="45700" anchor="t" anchorCtr="0">
            <a:spAutoFit/>
          </a:bodyPr>
          <a:lstStyle/>
          <a:p>
            <a:pPr marL="228600" marR="0" lvl="0" indent="-76200" algn="l" rtl="0">
              <a:lnSpc>
                <a:spcPct val="90000"/>
              </a:lnSpc>
              <a:spcBef>
                <a:spcPts val="0"/>
              </a:spcBef>
              <a:spcAft>
                <a:spcPts val="0"/>
              </a:spcAft>
              <a:buClr>
                <a:schemeClr val="dk1"/>
              </a:buClr>
              <a:buSzPts val="2000"/>
              <a:buFont typeface="Calibri"/>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3F3F3F"/>
              </a:buClr>
              <a:buSzPts val="2400"/>
              <a:buFont typeface="Noto Sans Symbols"/>
              <a:buChar char="✔"/>
            </a:pPr>
            <a:r>
              <a:rPr lang="en-US" sz="2000" b="0" i="0" u="none" strike="noStrike" cap="none">
                <a:solidFill>
                  <a:srgbClr val="000000"/>
                </a:solidFill>
                <a:latin typeface="Calibri"/>
                <a:ea typeface="Calibri"/>
                <a:cs typeface="Calibri"/>
                <a:sym typeface="Calibri"/>
              </a:rPr>
              <a:t>Post Onsite </a:t>
            </a:r>
            <a:r>
              <a:rPr lang="en-US" sz="2000">
                <a:solidFill>
                  <a:schemeClr val="dk1"/>
                </a:solidFill>
                <a:latin typeface="Calibri"/>
                <a:ea typeface="Calibri"/>
                <a:cs typeface="Calibri"/>
                <a:sym typeface="Calibri"/>
              </a:rPr>
              <a:t>Assessment,</a:t>
            </a:r>
            <a:r>
              <a:rPr lang="en-US" sz="2000" b="0" i="0" u="none" strike="noStrike" cap="none">
                <a:solidFill>
                  <a:srgbClr val="000000"/>
                </a:solidFill>
                <a:latin typeface="Calibri"/>
                <a:ea typeface="Calibri"/>
                <a:cs typeface="Calibri"/>
                <a:sym typeface="Calibri"/>
              </a:rPr>
              <a:t> a link would be sent to the institute for their valuable feedback. </a:t>
            </a:r>
            <a:endParaRPr sz="2000">
              <a:solidFill>
                <a:schemeClr val="dk1"/>
              </a:solidFill>
              <a:latin typeface="Calibri"/>
              <a:ea typeface="Calibri"/>
              <a:cs typeface="Calibri"/>
              <a:sym typeface="Calibri"/>
            </a:endParaRPr>
          </a:p>
        </p:txBody>
      </p:sp>
      <p:pic>
        <p:nvPicPr>
          <p:cNvPr id="544" name="Google Shape;544;p42"/>
          <p:cNvPicPr preferRelativeResize="0"/>
          <p:nvPr/>
        </p:nvPicPr>
        <p:blipFill rotWithShape="1">
          <a:blip r:embed="rId3">
            <a:alphaModFix/>
          </a:blip>
          <a:srcRect l="13931" t="15349" r="14202" b="17557"/>
          <a:stretch/>
        </p:blipFill>
        <p:spPr>
          <a:xfrm>
            <a:off x="1010654" y="1886868"/>
            <a:ext cx="10262936" cy="4487780"/>
          </a:xfrm>
          <a:prstGeom prst="rect">
            <a:avLst/>
          </a:prstGeom>
          <a:solidFill>
            <a:schemeClr val="dk1"/>
          </a:solidFill>
          <a:ln w="19050" cap="flat" cmpd="sng">
            <a:solidFill>
              <a:schemeClr val="dk1"/>
            </a:solidFill>
            <a:prstDash val="solid"/>
            <a:round/>
            <a:headEnd type="none" w="sm" len="sm"/>
            <a:tailEnd type="none" w="sm" len="sm"/>
          </a:ln>
        </p:spPr>
      </p:pic>
      <p:sp>
        <p:nvSpPr>
          <p:cNvPr id="545" name="Google Shape;545;p42"/>
          <p:cNvSpPr txBox="1"/>
          <p:nvPr/>
        </p:nvSpPr>
        <p:spPr>
          <a:xfrm>
            <a:off x="539496" y="324864"/>
            <a:ext cx="10993460" cy="64008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3A3838"/>
              </a:buClr>
              <a:buSzPts val="2800"/>
              <a:buFont typeface="Calibri"/>
              <a:buNone/>
            </a:pPr>
            <a:r>
              <a:rPr lang="en-US" sz="4000" b="1" i="0" u="sng" strike="noStrike" cap="none">
                <a:solidFill>
                  <a:schemeClr val="dk1"/>
                </a:solidFill>
                <a:latin typeface="Quattrocento Sans"/>
                <a:ea typeface="Quattrocento Sans"/>
                <a:cs typeface="Quattrocento Sans"/>
                <a:sym typeface="Quattrocento Sans"/>
              </a:rPr>
              <a:t>ASSESSMENT FEEDBACK</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43</a:t>
            </a:fld>
            <a:endParaRPr/>
          </a:p>
        </p:txBody>
      </p:sp>
      <p:sp>
        <p:nvSpPr>
          <p:cNvPr id="551" name="Google Shape;551;p43"/>
          <p:cNvSpPr txBox="1"/>
          <p:nvPr/>
        </p:nvSpPr>
        <p:spPr>
          <a:xfrm>
            <a:off x="2095819" y="2107099"/>
            <a:ext cx="9967793"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a:solidFill>
                  <a:schemeClr val="dk1"/>
                </a:solidFill>
                <a:latin typeface="Rockwell"/>
                <a:ea typeface="Rockwell"/>
                <a:cs typeface="Rockwell"/>
                <a:sym typeface="Rockwell"/>
              </a:rPr>
              <a:t>ADDITIONAL INFORMATION</a:t>
            </a:r>
            <a:endParaRPr sz="1400" b="0" i="0" u="none" strike="noStrike" cap="none">
              <a:solidFill>
                <a:srgbClr val="000000"/>
              </a:solidFill>
              <a:latin typeface="Rockwell"/>
              <a:ea typeface="Rockwell"/>
              <a:cs typeface="Rockwell"/>
              <a:sym typeface="Rockwell"/>
            </a:endParaRPr>
          </a:p>
        </p:txBody>
      </p:sp>
      <p:grpSp>
        <p:nvGrpSpPr>
          <p:cNvPr id="552" name="Google Shape;552;p43"/>
          <p:cNvGrpSpPr/>
          <p:nvPr/>
        </p:nvGrpSpPr>
        <p:grpSpPr>
          <a:xfrm>
            <a:off x="9444489" y="1"/>
            <a:ext cx="2634440" cy="6017342"/>
            <a:chOff x="329184" y="1"/>
            <a:chExt cx="524256" cy="5777808"/>
          </a:xfrm>
        </p:grpSpPr>
        <p:cxnSp>
          <p:nvCxnSpPr>
            <p:cNvPr id="553" name="Google Shape;553;p43"/>
            <p:cNvCxnSpPr/>
            <p:nvPr/>
          </p:nvCxnSpPr>
          <p:spPr>
            <a:xfrm rot="10800000">
              <a:off x="329184" y="5777809"/>
              <a:ext cx="521208" cy="0"/>
            </a:xfrm>
            <a:prstGeom prst="straightConnector1">
              <a:avLst/>
            </a:prstGeom>
            <a:noFill/>
            <a:ln w="152400" cap="flat" cmpd="sng">
              <a:solidFill>
                <a:schemeClr val="accent4"/>
              </a:solidFill>
              <a:prstDash val="solid"/>
              <a:miter lim="800000"/>
              <a:headEnd type="none" w="sm" len="sm"/>
              <a:tailEnd type="none" w="sm" len="sm"/>
            </a:ln>
          </p:spPr>
        </p:cxnSp>
        <p:sp>
          <p:nvSpPr>
            <p:cNvPr id="554" name="Google Shape;554;p43"/>
            <p:cNvSpPr/>
            <p:nvPr/>
          </p:nvSpPr>
          <p:spPr>
            <a:xfrm>
              <a:off x="329184" y="1"/>
              <a:ext cx="524256" cy="55321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pic>
        <p:nvPicPr>
          <p:cNvPr id="555" name="Google Shape;555;p43"/>
          <p:cNvPicPr preferRelativeResize="0"/>
          <p:nvPr/>
        </p:nvPicPr>
        <p:blipFill rotWithShape="1">
          <a:blip r:embed="rId3">
            <a:alphaModFix/>
          </a:blip>
          <a:srcRect l="14306" t="11206" r="13648" b="8862"/>
          <a:stretch/>
        </p:blipFill>
        <p:spPr>
          <a:xfrm>
            <a:off x="9626802" y="1359145"/>
            <a:ext cx="2289673" cy="319684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44"/>
          <p:cNvPicPr preferRelativeResize="0"/>
          <p:nvPr/>
        </p:nvPicPr>
        <p:blipFill rotWithShape="1">
          <a:blip r:embed="rId3">
            <a:alphaModFix/>
          </a:blip>
          <a:srcRect/>
          <a:stretch/>
        </p:blipFill>
        <p:spPr>
          <a:xfrm>
            <a:off x="356461" y="2452141"/>
            <a:ext cx="11060068" cy="4315427"/>
          </a:xfrm>
          <a:prstGeom prst="rect">
            <a:avLst/>
          </a:prstGeom>
          <a:noFill/>
          <a:ln>
            <a:noFill/>
          </a:ln>
        </p:spPr>
      </p:pic>
      <p:sp>
        <p:nvSpPr>
          <p:cNvPr id="561" name="Google Shape;561;p44"/>
          <p:cNvSpPr txBox="1">
            <a:spLocks noGrp="1"/>
          </p:cNvSpPr>
          <p:nvPr>
            <p:ph type="title"/>
          </p:nvPr>
        </p:nvSpPr>
        <p:spPr>
          <a:xfrm>
            <a:off x="0" y="371301"/>
            <a:ext cx="1219200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latin typeface="Quattrocento Sans"/>
                <a:ea typeface="Quattrocento Sans"/>
                <a:cs typeface="Quattrocento Sans"/>
                <a:sym typeface="Quattrocento Sans"/>
              </a:rPr>
              <a:t>IMPORTANT LINKS</a:t>
            </a:r>
            <a:endParaRPr sz="4000" b="1" u="sng">
              <a:latin typeface="Quattrocento Sans"/>
              <a:ea typeface="Quattrocento Sans"/>
              <a:cs typeface="Quattrocento Sans"/>
              <a:sym typeface="Quattrocento Sans"/>
            </a:endParaRPr>
          </a:p>
        </p:txBody>
      </p:sp>
      <p:sp>
        <p:nvSpPr>
          <p:cNvPr id="562" name="Google Shape;562;p44"/>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sp>
        <p:nvSpPr>
          <p:cNvPr id="563" name="Google Shape;563;p44"/>
          <p:cNvSpPr txBox="1"/>
          <p:nvPr/>
        </p:nvSpPr>
        <p:spPr>
          <a:xfrm>
            <a:off x="356461" y="1437283"/>
            <a:ext cx="11292065" cy="810863"/>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120000"/>
              </a:lnSpc>
              <a:spcBef>
                <a:spcPts val="0"/>
              </a:spcBef>
              <a:spcAft>
                <a:spcPts val="0"/>
              </a:spcAft>
              <a:buClr>
                <a:schemeClr val="dk1"/>
              </a:buClr>
              <a:buSzPts val="2000"/>
              <a:buFont typeface="Noto Sans Symbols"/>
              <a:buChar char="✔"/>
            </a:pPr>
            <a:r>
              <a:rPr lang="en-US" sz="2000">
                <a:solidFill>
                  <a:schemeClr val="dk1"/>
                </a:solidFill>
                <a:latin typeface="Quattrocento Sans"/>
                <a:ea typeface="Quattrocento Sans"/>
                <a:cs typeface="Quattrocento Sans"/>
                <a:sym typeface="Quattrocento Sans"/>
              </a:rPr>
              <a:t>Important documents such as Approach paper, Operational Manual, Technical Manual, supporting documents and FAQs are available for the purpose of downloading.</a:t>
            </a:r>
            <a:endParaRPr sz="2000">
              <a:solidFill>
                <a:schemeClr val="dk1"/>
              </a:solidFill>
              <a:latin typeface="Quattrocento Sans"/>
              <a:ea typeface="Quattrocento Sans"/>
              <a:cs typeface="Quattrocento Sans"/>
              <a:sym typeface="Quattrocento Sans"/>
            </a:endParaRPr>
          </a:p>
        </p:txBody>
      </p:sp>
      <p:sp>
        <p:nvSpPr>
          <p:cNvPr id="564" name="Google Shape;564;p44"/>
          <p:cNvSpPr/>
          <p:nvPr/>
        </p:nvSpPr>
        <p:spPr>
          <a:xfrm>
            <a:off x="3485193" y="5785376"/>
            <a:ext cx="5027039" cy="1022888"/>
          </a:xfrm>
          <a:prstGeom prst="flowChartConnector">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5"/>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sp>
        <p:nvSpPr>
          <p:cNvPr id="570" name="Google Shape;570;p45"/>
          <p:cNvSpPr txBox="1">
            <a:spLocks noGrp="1"/>
          </p:cNvSpPr>
          <p:nvPr>
            <p:ph type="title"/>
          </p:nvPr>
        </p:nvSpPr>
        <p:spPr>
          <a:xfrm>
            <a:off x="521207" y="419180"/>
            <a:ext cx="11019484" cy="6400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ABOUT DOCUMENTS</a:t>
            </a:r>
            <a:endParaRPr sz="4000" b="1">
              <a:latin typeface="Quattrocento Sans"/>
              <a:ea typeface="Quattrocento Sans"/>
              <a:cs typeface="Quattrocento Sans"/>
              <a:sym typeface="Quattrocento Sans"/>
            </a:endParaRPr>
          </a:p>
        </p:txBody>
      </p:sp>
      <p:grpSp>
        <p:nvGrpSpPr>
          <p:cNvPr id="571" name="Google Shape;571;p45"/>
          <p:cNvGrpSpPr/>
          <p:nvPr/>
        </p:nvGrpSpPr>
        <p:grpSpPr>
          <a:xfrm>
            <a:off x="-4886288" y="825269"/>
            <a:ext cx="16363095" cy="6441989"/>
            <a:chOff x="-5407493" y="-828439"/>
            <a:chExt cx="16363095" cy="6441989"/>
          </a:xfrm>
        </p:grpSpPr>
        <p:sp>
          <p:nvSpPr>
            <p:cNvPr id="572" name="Google Shape;572;p45"/>
            <p:cNvSpPr/>
            <p:nvPr/>
          </p:nvSpPr>
          <p:spPr>
            <a:xfrm>
              <a:off x="-5407493" y="-828439"/>
              <a:ext cx="6441989" cy="6441989"/>
            </a:xfrm>
            <a:prstGeom prst="blockArc">
              <a:avLst>
                <a:gd name="adj1" fmla="val 18900000"/>
                <a:gd name="adj2" fmla="val 2700000"/>
                <a:gd name="adj3" fmla="val 335"/>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5"/>
            <p:cNvSpPr/>
            <p:nvPr/>
          </p:nvSpPr>
          <p:spPr>
            <a:xfrm>
              <a:off x="335675" y="217531"/>
              <a:ext cx="10619927" cy="434870"/>
            </a:xfrm>
            <a:prstGeom prst="rect">
              <a:avLst/>
            </a:prstGeom>
            <a:solidFill>
              <a:srgbClr val="DBDB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5"/>
            <p:cNvSpPr txBox="1"/>
            <p:nvPr/>
          </p:nvSpPr>
          <p:spPr>
            <a:xfrm>
              <a:off x="335675" y="217531"/>
              <a:ext cx="10619927" cy="434870"/>
            </a:xfrm>
            <a:prstGeom prst="rect">
              <a:avLst/>
            </a:prstGeom>
            <a:noFill/>
            <a:ln>
              <a:noFill/>
            </a:ln>
          </p:spPr>
          <p:txBody>
            <a:bodyPr spcFirstLastPara="1" wrap="square" lIns="345175" tIns="50800" rIns="50800" bIns="50800" anchor="ctr" anchorCtr="0">
              <a:noAutofit/>
            </a:bodyPr>
            <a:lstStyle/>
            <a:p>
              <a:pPr marL="0" marR="0" lvl="0" indent="0" algn="l" rtl="0">
                <a:lnSpc>
                  <a:spcPct val="90000"/>
                </a:lnSpc>
                <a:spcBef>
                  <a:spcPts val="0"/>
                </a:spcBef>
                <a:spcAft>
                  <a:spcPts val="0"/>
                </a:spcAft>
                <a:buClr>
                  <a:schemeClr val="dk1"/>
                </a:buClr>
                <a:buSzPts val="2000"/>
                <a:buFont typeface="Quattrocento Sans"/>
                <a:buNone/>
              </a:pPr>
              <a:r>
                <a:rPr lang="en-US" sz="2000" b="1">
                  <a:solidFill>
                    <a:schemeClr val="dk1"/>
                  </a:solidFill>
                  <a:latin typeface="Quattrocento Sans"/>
                  <a:ea typeface="Quattrocento Sans"/>
                  <a:cs typeface="Quattrocento Sans"/>
                  <a:sym typeface="Quattrocento Sans"/>
                </a:rPr>
                <a:t>Approach paper </a:t>
              </a:r>
              <a:r>
                <a:rPr lang="en-US" sz="2000">
                  <a:solidFill>
                    <a:schemeClr val="dk1"/>
                  </a:solidFill>
                  <a:latin typeface="Quattrocento Sans"/>
                  <a:ea typeface="Quattrocento Sans"/>
                  <a:cs typeface="Quattrocento Sans"/>
                  <a:sym typeface="Quattrocento Sans"/>
                </a:rPr>
                <a:t>consists of the objectives of Mission Karmayogi</a:t>
              </a:r>
              <a:endParaRPr sz="2000">
                <a:solidFill>
                  <a:schemeClr val="dk1"/>
                </a:solidFill>
                <a:latin typeface="Calibri"/>
                <a:ea typeface="Calibri"/>
                <a:cs typeface="Calibri"/>
                <a:sym typeface="Calibri"/>
              </a:endParaRPr>
            </a:p>
          </p:txBody>
        </p:sp>
        <p:sp>
          <p:nvSpPr>
            <p:cNvPr id="575" name="Google Shape;575;p45"/>
            <p:cNvSpPr/>
            <p:nvPr/>
          </p:nvSpPr>
          <p:spPr>
            <a:xfrm>
              <a:off x="63881" y="163172"/>
              <a:ext cx="543588" cy="543588"/>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5"/>
            <p:cNvSpPr/>
            <p:nvPr/>
          </p:nvSpPr>
          <p:spPr>
            <a:xfrm>
              <a:off x="729490" y="870220"/>
              <a:ext cx="10226112" cy="434870"/>
            </a:xfrm>
            <a:prstGeom prst="rect">
              <a:avLst/>
            </a:prstGeom>
            <a:solidFill>
              <a:srgbClr val="A8D0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5"/>
            <p:cNvSpPr txBox="1"/>
            <p:nvPr/>
          </p:nvSpPr>
          <p:spPr>
            <a:xfrm>
              <a:off x="729490" y="870220"/>
              <a:ext cx="10226112" cy="434870"/>
            </a:xfrm>
            <a:prstGeom prst="rect">
              <a:avLst/>
            </a:prstGeom>
            <a:noFill/>
            <a:ln>
              <a:noFill/>
            </a:ln>
          </p:spPr>
          <p:txBody>
            <a:bodyPr spcFirstLastPara="1" wrap="square" lIns="345175" tIns="50800" rIns="50800" bIns="50800" anchor="ctr" anchorCtr="0">
              <a:noAutofit/>
            </a:bodyPr>
            <a:lstStyle/>
            <a:p>
              <a:pPr marL="0" marR="0" lvl="0" indent="0" algn="l" rtl="0">
                <a:lnSpc>
                  <a:spcPct val="90000"/>
                </a:lnSpc>
                <a:spcBef>
                  <a:spcPts val="0"/>
                </a:spcBef>
                <a:spcAft>
                  <a:spcPts val="0"/>
                </a:spcAft>
                <a:buClr>
                  <a:schemeClr val="dk1"/>
                </a:buClr>
                <a:buSzPts val="2000"/>
                <a:buFont typeface="Quattrocento Sans"/>
                <a:buNone/>
              </a:pPr>
              <a:r>
                <a:rPr lang="en-US" sz="2000" b="1">
                  <a:solidFill>
                    <a:schemeClr val="dk1"/>
                  </a:solidFill>
                  <a:latin typeface="Quattrocento Sans"/>
                  <a:ea typeface="Quattrocento Sans"/>
                  <a:cs typeface="Quattrocento Sans"/>
                  <a:sym typeface="Quattrocento Sans"/>
                </a:rPr>
                <a:t>Technical Manual </a:t>
              </a:r>
              <a:r>
                <a:rPr lang="en-US" sz="2000">
                  <a:solidFill>
                    <a:schemeClr val="dk1"/>
                  </a:solidFill>
                  <a:latin typeface="Quattrocento Sans"/>
                  <a:ea typeface="Quattrocento Sans"/>
                  <a:cs typeface="Quattrocento Sans"/>
                  <a:sym typeface="Quattrocento Sans"/>
                </a:rPr>
                <a:t>consists detailed information about 59 metrics </a:t>
              </a:r>
              <a:endParaRPr sz="2000">
                <a:solidFill>
                  <a:schemeClr val="dk1"/>
                </a:solidFill>
                <a:latin typeface="Calibri"/>
                <a:ea typeface="Calibri"/>
                <a:cs typeface="Calibri"/>
                <a:sym typeface="Calibri"/>
              </a:endParaRPr>
            </a:p>
          </p:txBody>
        </p:sp>
        <p:sp>
          <p:nvSpPr>
            <p:cNvPr id="578" name="Google Shape;578;p45"/>
            <p:cNvSpPr/>
            <p:nvPr/>
          </p:nvSpPr>
          <p:spPr>
            <a:xfrm>
              <a:off x="457695" y="815861"/>
              <a:ext cx="543588" cy="543588"/>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5"/>
            <p:cNvSpPr/>
            <p:nvPr/>
          </p:nvSpPr>
          <p:spPr>
            <a:xfrm>
              <a:off x="945298" y="1522430"/>
              <a:ext cx="10010304" cy="434870"/>
            </a:xfrm>
            <a:prstGeom prst="rect">
              <a:avLst/>
            </a:prstGeom>
            <a:solidFill>
              <a:srgbClr val="F7CAA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5"/>
            <p:cNvSpPr txBox="1"/>
            <p:nvPr/>
          </p:nvSpPr>
          <p:spPr>
            <a:xfrm>
              <a:off x="945298" y="1522430"/>
              <a:ext cx="10010304" cy="434870"/>
            </a:xfrm>
            <a:prstGeom prst="rect">
              <a:avLst/>
            </a:prstGeom>
            <a:noFill/>
            <a:ln>
              <a:noFill/>
            </a:ln>
          </p:spPr>
          <p:txBody>
            <a:bodyPr spcFirstLastPara="1" wrap="square" lIns="345175" tIns="50800" rIns="50800" bIns="508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1">
                  <a:solidFill>
                    <a:schemeClr val="dk1"/>
                  </a:solidFill>
                  <a:latin typeface="Calibri"/>
                  <a:ea typeface="Calibri"/>
                  <a:cs typeface="Calibri"/>
                  <a:sym typeface="Calibri"/>
                </a:rPr>
                <a:t>Technical PPT </a:t>
              </a:r>
              <a:r>
                <a:rPr lang="en-US" sz="2000">
                  <a:solidFill>
                    <a:schemeClr val="dk1"/>
                  </a:solidFill>
                  <a:latin typeface="Calibri"/>
                  <a:ea typeface="Calibri"/>
                  <a:cs typeface="Calibri"/>
                  <a:sym typeface="Calibri"/>
                </a:rPr>
                <a:t>consists detail explanation of 59 metrics</a:t>
              </a:r>
              <a:endParaRPr sz="2000">
                <a:solidFill>
                  <a:schemeClr val="dk1"/>
                </a:solidFill>
                <a:latin typeface="Calibri"/>
                <a:ea typeface="Calibri"/>
                <a:cs typeface="Calibri"/>
                <a:sym typeface="Calibri"/>
              </a:endParaRPr>
            </a:p>
          </p:txBody>
        </p:sp>
        <p:sp>
          <p:nvSpPr>
            <p:cNvPr id="581" name="Google Shape;581;p45"/>
            <p:cNvSpPr/>
            <p:nvPr/>
          </p:nvSpPr>
          <p:spPr>
            <a:xfrm>
              <a:off x="673504" y="1468072"/>
              <a:ext cx="543588" cy="543588"/>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5"/>
            <p:cNvSpPr/>
            <p:nvPr/>
          </p:nvSpPr>
          <p:spPr>
            <a:xfrm>
              <a:off x="1014204" y="2175120"/>
              <a:ext cx="9941398" cy="434870"/>
            </a:xfrm>
            <a:prstGeom prst="rect">
              <a:avLst/>
            </a:prstGeom>
            <a:solidFill>
              <a:srgbClr val="FFD96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5"/>
            <p:cNvSpPr txBox="1"/>
            <p:nvPr/>
          </p:nvSpPr>
          <p:spPr>
            <a:xfrm>
              <a:off x="1014204" y="2175120"/>
              <a:ext cx="9941398" cy="434870"/>
            </a:xfrm>
            <a:prstGeom prst="rect">
              <a:avLst/>
            </a:prstGeom>
            <a:noFill/>
            <a:ln>
              <a:noFill/>
            </a:ln>
          </p:spPr>
          <p:txBody>
            <a:bodyPr spcFirstLastPara="1" wrap="square" lIns="345175" tIns="50800" rIns="50800" bIns="50800" anchor="ctr" anchorCtr="0">
              <a:noAutofit/>
            </a:bodyPr>
            <a:lstStyle/>
            <a:p>
              <a:pPr marL="0" marR="0" lvl="0" indent="0" algn="l" rtl="0">
                <a:lnSpc>
                  <a:spcPct val="90000"/>
                </a:lnSpc>
                <a:spcBef>
                  <a:spcPts val="0"/>
                </a:spcBef>
                <a:spcAft>
                  <a:spcPts val="0"/>
                </a:spcAft>
                <a:buClr>
                  <a:schemeClr val="dk1"/>
                </a:buClr>
                <a:buSzPts val="2000"/>
                <a:buFont typeface="Quattrocento Sans"/>
                <a:buNone/>
              </a:pPr>
              <a:r>
                <a:rPr lang="en-US" sz="2000" b="1">
                  <a:solidFill>
                    <a:schemeClr val="dk1"/>
                  </a:solidFill>
                  <a:latin typeface="Quattrocento Sans"/>
                  <a:ea typeface="Quattrocento Sans"/>
                  <a:cs typeface="Quattrocento Sans"/>
                  <a:sym typeface="Quattrocento Sans"/>
                </a:rPr>
                <a:t>Operational Manual </a:t>
              </a:r>
              <a:r>
                <a:rPr lang="en-US" sz="2000">
                  <a:solidFill>
                    <a:schemeClr val="dk1"/>
                  </a:solidFill>
                  <a:latin typeface="Quattrocento Sans"/>
                  <a:ea typeface="Quattrocento Sans"/>
                  <a:cs typeface="Quattrocento Sans"/>
                  <a:sym typeface="Quattrocento Sans"/>
                </a:rPr>
                <a:t>consists of the assessment process</a:t>
              </a:r>
              <a:endParaRPr sz="2000">
                <a:solidFill>
                  <a:schemeClr val="dk1"/>
                </a:solidFill>
                <a:latin typeface="Calibri"/>
                <a:ea typeface="Calibri"/>
                <a:cs typeface="Calibri"/>
                <a:sym typeface="Calibri"/>
              </a:endParaRPr>
            </a:p>
          </p:txBody>
        </p:sp>
        <p:sp>
          <p:nvSpPr>
            <p:cNvPr id="584" name="Google Shape;584;p45"/>
            <p:cNvSpPr/>
            <p:nvPr/>
          </p:nvSpPr>
          <p:spPr>
            <a:xfrm>
              <a:off x="742409" y="2120761"/>
              <a:ext cx="543588" cy="543588"/>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5"/>
            <p:cNvSpPr/>
            <p:nvPr/>
          </p:nvSpPr>
          <p:spPr>
            <a:xfrm>
              <a:off x="945298" y="2827809"/>
              <a:ext cx="10010304" cy="434870"/>
            </a:xfrm>
            <a:prstGeom prst="rect">
              <a:avLst/>
            </a:prstGeom>
            <a:solidFill>
              <a:srgbClr val="FEE59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5"/>
            <p:cNvSpPr txBox="1"/>
            <p:nvPr/>
          </p:nvSpPr>
          <p:spPr>
            <a:xfrm>
              <a:off x="945298" y="2827809"/>
              <a:ext cx="10010304" cy="434870"/>
            </a:xfrm>
            <a:prstGeom prst="rect">
              <a:avLst/>
            </a:prstGeom>
            <a:noFill/>
            <a:ln>
              <a:noFill/>
            </a:ln>
          </p:spPr>
          <p:txBody>
            <a:bodyPr spcFirstLastPara="1" wrap="square" lIns="345175" tIns="50800" rIns="50800" bIns="508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1">
                  <a:solidFill>
                    <a:schemeClr val="dk1"/>
                  </a:solidFill>
                  <a:latin typeface="Calibri"/>
                  <a:ea typeface="Calibri"/>
                  <a:cs typeface="Calibri"/>
                  <a:sym typeface="Calibri"/>
                </a:rPr>
                <a:t>Operational Video </a:t>
              </a:r>
              <a:r>
                <a:rPr lang="en-US" sz="2000">
                  <a:solidFill>
                    <a:schemeClr val="dk1"/>
                  </a:solidFill>
                  <a:latin typeface="Calibri"/>
                  <a:ea typeface="Calibri"/>
                  <a:cs typeface="Calibri"/>
                  <a:sym typeface="Calibri"/>
                </a:rPr>
                <a:t>consists of details on the assessment and accreditation process</a:t>
              </a:r>
              <a:endParaRPr sz="2000">
                <a:solidFill>
                  <a:schemeClr val="dk1"/>
                </a:solidFill>
                <a:latin typeface="Calibri"/>
                <a:ea typeface="Calibri"/>
                <a:cs typeface="Calibri"/>
                <a:sym typeface="Calibri"/>
              </a:endParaRPr>
            </a:p>
          </p:txBody>
        </p:sp>
        <p:sp>
          <p:nvSpPr>
            <p:cNvPr id="587" name="Google Shape;587;p45"/>
            <p:cNvSpPr/>
            <p:nvPr/>
          </p:nvSpPr>
          <p:spPr>
            <a:xfrm>
              <a:off x="673504" y="2773450"/>
              <a:ext cx="543588" cy="543588"/>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5"/>
            <p:cNvSpPr/>
            <p:nvPr/>
          </p:nvSpPr>
          <p:spPr>
            <a:xfrm>
              <a:off x="729490" y="3480019"/>
              <a:ext cx="10226112" cy="434870"/>
            </a:xfrm>
            <a:prstGeom prst="rect">
              <a:avLst/>
            </a:prstGeom>
            <a:solidFill>
              <a:srgbClr val="B3C6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5"/>
            <p:cNvSpPr txBox="1"/>
            <p:nvPr/>
          </p:nvSpPr>
          <p:spPr>
            <a:xfrm>
              <a:off x="729490" y="3480019"/>
              <a:ext cx="10226112" cy="434870"/>
            </a:xfrm>
            <a:prstGeom prst="rect">
              <a:avLst/>
            </a:prstGeom>
            <a:noFill/>
            <a:ln>
              <a:noFill/>
            </a:ln>
          </p:spPr>
          <p:txBody>
            <a:bodyPr spcFirstLastPara="1" wrap="square" lIns="345175" tIns="50800" rIns="50800" bIns="50800" anchor="ctr" anchorCtr="0">
              <a:noAutofit/>
            </a:bodyPr>
            <a:lstStyle/>
            <a:p>
              <a:pPr marL="0" marR="0" lvl="0" indent="0" algn="l" rtl="0">
                <a:lnSpc>
                  <a:spcPct val="90000"/>
                </a:lnSpc>
                <a:spcBef>
                  <a:spcPts val="0"/>
                </a:spcBef>
                <a:spcAft>
                  <a:spcPts val="0"/>
                </a:spcAft>
                <a:buClr>
                  <a:schemeClr val="dk1"/>
                </a:buClr>
                <a:buSzPts val="2000"/>
                <a:buFont typeface="Quattrocento Sans"/>
                <a:buNone/>
              </a:pPr>
              <a:r>
                <a:rPr lang="en-US" sz="2000" b="1">
                  <a:solidFill>
                    <a:schemeClr val="dk1"/>
                  </a:solidFill>
                  <a:latin typeface="Quattrocento Sans"/>
                  <a:ea typeface="Quattrocento Sans"/>
                  <a:cs typeface="Quattrocento Sans"/>
                  <a:sym typeface="Quattrocento Sans"/>
                </a:rPr>
                <a:t>Supporting documents </a:t>
              </a:r>
              <a:r>
                <a:rPr lang="en-US" sz="2000">
                  <a:solidFill>
                    <a:schemeClr val="dk1"/>
                  </a:solidFill>
                  <a:latin typeface="Quattrocento Sans"/>
                  <a:ea typeface="Quattrocento Sans"/>
                  <a:cs typeface="Quattrocento Sans"/>
                  <a:sym typeface="Quattrocento Sans"/>
                </a:rPr>
                <a:t>consist of list of supporting evidences against each metric</a:t>
              </a:r>
              <a:endParaRPr sz="2000">
                <a:solidFill>
                  <a:schemeClr val="dk1"/>
                </a:solidFill>
                <a:latin typeface="Calibri"/>
                <a:ea typeface="Calibri"/>
                <a:cs typeface="Calibri"/>
                <a:sym typeface="Calibri"/>
              </a:endParaRPr>
            </a:p>
          </p:txBody>
        </p:sp>
        <p:sp>
          <p:nvSpPr>
            <p:cNvPr id="590" name="Google Shape;590;p45"/>
            <p:cNvSpPr/>
            <p:nvPr/>
          </p:nvSpPr>
          <p:spPr>
            <a:xfrm>
              <a:off x="457695" y="3425660"/>
              <a:ext cx="543588" cy="543588"/>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5"/>
            <p:cNvSpPr/>
            <p:nvPr/>
          </p:nvSpPr>
          <p:spPr>
            <a:xfrm>
              <a:off x="335675" y="4132708"/>
              <a:ext cx="10619927" cy="434870"/>
            </a:xfrm>
            <a:prstGeom prst="rect">
              <a:avLst/>
            </a:prstGeom>
            <a:solidFill>
              <a:srgbClr val="F4B0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5"/>
            <p:cNvSpPr txBox="1"/>
            <p:nvPr/>
          </p:nvSpPr>
          <p:spPr>
            <a:xfrm>
              <a:off x="335675" y="4132708"/>
              <a:ext cx="10619927" cy="434870"/>
            </a:xfrm>
            <a:prstGeom prst="rect">
              <a:avLst/>
            </a:prstGeom>
            <a:noFill/>
            <a:ln>
              <a:noFill/>
            </a:ln>
          </p:spPr>
          <p:txBody>
            <a:bodyPr spcFirstLastPara="1" wrap="square" lIns="345175" tIns="50800" rIns="50800" bIns="50800" anchor="ctr" anchorCtr="0">
              <a:noAutofit/>
            </a:bodyPr>
            <a:lstStyle/>
            <a:p>
              <a:pPr marL="0" marR="0" lvl="0" indent="0" algn="l" rtl="0">
                <a:lnSpc>
                  <a:spcPct val="90000"/>
                </a:lnSpc>
                <a:spcBef>
                  <a:spcPts val="0"/>
                </a:spcBef>
                <a:spcAft>
                  <a:spcPts val="0"/>
                </a:spcAft>
                <a:buClr>
                  <a:schemeClr val="dk1"/>
                </a:buClr>
                <a:buSzPts val="2000"/>
                <a:buFont typeface="Quattrocento Sans"/>
                <a:buNone/>
              </a:pPr>
              <a:r>
                <a:rPr lang="en-US" sz="2000" b="1">
                  <a:solidFill>
                    <a:schemeClr val="dk1"/>
                  </a:solidFill>
                  <a:latin typeface="Quattrocento Sans"/>
                  <a:ea typeface="Quattrocento Sans"/>
                  <a:cs typeface="Quattrocento Sans"/>
                  <a:sym typeface="Quattrocento Sans"/>
                </a:rPr>
                <a:t>FAQs</a:t>
              </a:r>
              <a:r>
                <a:rPr lang="en-US" sz="2000">
                  <a:solidFill>
                    <a:schemeClr val="dk1"/>
                  </a:solidFill>
                  <a:latin typeface="Quattrocento Sans"/>
                  <a:ea typeface="Quattrocento Sans"/>
                  <a:cs typeface="Quattrocento Sans"/>
                  <a:sym typeface="Quattrocento Sans"/>
                </a:rPr>
                <a:t> are the frequently asked questions</a:t>
              </a:r>
              <a:endParaRPr sz="2000">
                <a:solidFill>
                  <a:schemeClr val="dk1"/>
                </a:solidFill>
                <a:latin typeface="Calibri"/>
                <a:ea typeface="Calibri"/>
                <a:cs typeface="Calibri"/>
                <a:sym typeface="Calibri"/>
              </a:endParaRPr>
            </a:p>
          </p:txBody>
        </p:sp>
        <p:sp>
          <p:nvSpPr>
            <p:cNvPr id="593" name="Google Shape;593;p45"/>
            <p:cNvSpPr/>
            <p:nvPr/>
          </p:nvSpPr>
          <p:spPr>
            <a:xfrm>
              <a:off x="63881" y="4078350"/>
              <a:ext cx="543588" cy="543588"/>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45"/>
          <p:cNvSpPr/>
          <p:nvPr/>
        </p:nvSpPr>
        <p:spPr>
          <a:xfrm>
            <a:off x="679573" y="1981573"/>
            <a:ext cx="304657" cy="226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1</a:t>
            </a:r>
            <a:endParaRPr/>
          </a:p>
        </p:txBody>
      </p:sp>
      <p:sp>
        <p:nvSpPr>
          <p:cNvPr id="595" name="Google Shape;595;p45"/>
          <p:cNvSpPr/>
          <p:nvPr/>
        </p:nvSpPr>
        <p:spPr>
          <a:xfrm>
            <a:off x="1027391" y="2630891"/>
            <a:ext cx="459998" cy="2400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2</a:t>
            </a:r>
            <a:endParaRPr sz="1800">
              <a:solidFill>
                <a:schemeClr val="dk1"/>
              </a:solidFill>
              <a:latin typeface="Calibri"/>
              <a:ea typeface="Calibri"/>
              <a:cs typeface="Calibri"/>
              <a:sym typeface="Calibri"/>
            </a:endParaRPr>
          </a:p>
        </p:txBody>
      </p:sp>
      <p:sp>
        <p:nvSpPr>
          <p:cNvPr id="596" name="Google Shape;596;p45"/>
          <p:cNvSpPr/>
          <p:nvPr/>
        </p:nvSpPr>
        <p:spPr>
          <a:xfrm>
            <a:off x="1311585" y="3197561"/>
            <a:ext cx="318358" cy="4404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3</a:t>
            </a:r>
            <a:endParaRPr sz="1800">
              <a:solidFill>
                <a:schemeClr val="dk1"/>
              </a:solidFill>
              <a:latin typeface="Calibri"/>
              <a:ea typeface="Calibri"/>
              <a:cs typeface="Calibri"/>
              <a:sym typeface="Calibri"/>
            </a:endParaRPr>
          </a:p>
        </p:txBody>
      </p:sp>
      <p:sp>
        <p:nvSpPr>
          <p:cNvPr id="597" name="Google Shape;597;p45"/>
          <p:cNvSpPr/>
          <p:nvPr/>
        </p:nvSpPr>
        <p:spPr>
          <a:xfrm>
            <a:off x="1352559" y="3842660"/>
            <a:ext cx="318358" cy="4404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4</a:t>
            </a:r>
            <a:endParaRPr sz="1800">
              <a:solidFill>
                <a:schemeClr val="dk1"/>
              </a:solidFill>
              <a:latin typeface="Calibri"/>
              <a:ea typeface="Calibri"/>
              <a:cs typeface="Calibri"/>
              <a:sym typeface="Calibri"/>
            </a:endParaRPr>
          </a:p>
        </p:txBody>
      </p:sp>
      <p:sp>
        <p:nvSpPr>
          <p:cNvPr id="598" name="Google Shape;598;p45"/>
          <p:cNvSpPr/>
          <p:nvPr/>
        </p:nvSpPr>
        <p:spPr>
          <a:xfrm>
            <a:off x="1311585" y="4484514"/>
            <a:ext cx="318358" cy="4404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5</a:t>
            </a:r>
            <a:endParaRPr sz="1800">
              <a:solidFill>
                <a:schemeClr val="dk1"/>
              </a:solidFill>
              <a:latin typeface="Calibri"/>
              <a:ea typeface="Calibri"/>
              <a:cs typeface="Calibri"/>
              <a:sym typeface="Calibri"/>
            </a:endParaRPr>
          </a:p>
        </p:txBody>
      </p:sp>
      <p:sp>
        <p:nvSpPr>
          <p:cNvPr id="599" name="Google Shape;599;p45"/>
          <p:cNvSpPr/>
          <p:nvPr/>
        </p:nvSpPr>
        <p:spPr>
          <a:xfrm>
            <a:off x="1098211" y="5171408"/>
            <a:ext cx="318358" cy="4404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6</a:t>
            </a:r>
            <a:endParaRPr sz="1800">
              <a:solidFill>
                <a:schemeClr val="dk1"/>
              </a:solidFill>
              <a:latin typeface="Calibri"/>
              <a:ea typeface="Calibri"/>
              <a:cs typeface="Calibri"/>
              <a:sym typeface="Calibri"/>
            </a:endParaRPr>
          </a:p>
        </p:txBody>
      </p:sp>
      <p:sp>
        <p:nvSpPr>
          <p:cNvPr id="600" name="Google Shape;600;p45"/>
          <p:cNvSpPr/>
          <p:nvPr/>
        </p:nvSpPr>
        <p:spPr>
          <a:xfrm>
            <a:off x="681679" y="5796218"/>
            <a:ext cx="318358" cy="4404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7</a:t>
            </a:r>
            <a:endParaRPr sz="1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pic>
        <p:nvPicPr>
          <p:cNvPr id="3" name="Picture 2">
            <a:extLst>
              <a:ext uri="{FF2B5EF4-FFF2-40B4-BE49-F238E27FC236}">
                <a16:creationId xmlns:a16="http://schemas.microsoft.com/office/drawing/2014/main" id="{2B13010D-8725-899F-5FF4-11E30A855322}"/>
              </a:ext>
            </a:extLst>
          </p:cNvPr>
          <p:cNvPicPr>
            <a:picLocks noChangeAspect="1"/>
          </p:cNvPicPr>
          <p:nvPr/>
        </p:nvPicPr>
        <p:blipFill>
          <a:blip r:embed="rId3"/>
          <a:stretch>
            <a:fillRect/>
          </a:stretch>
        </p:blipFill>
        <p:spPr>
          <a:xfrm>
            <a:off x="175455" y="2230618"/>
            <a:ext cx="11796585" cy="4691013"/>
          </a:xfrm>
          <a:prstGeom prst="rect">
            <a:avLst/>
          </a:prstGeom>
        </p:spPr>
      </p:pic>
      <p:sp>
        <p:nvSpPr>
          <p:cNvPr id="606" name="Google Shape;606;p46"/>
          <p:cNvSpPr txBox="1">
            <a:spLocks noGrp="1"/>
          </p:cNvSpPr>
          <p:nvPr>
            <p:ph type="title"/>
          </p:nvPr>
        </p:nvSpPr>
        <p:spPr>
          <a:xfrm>
            <a:off x="0" y="371301"/>
            <a:ext cx="1219200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Quattrocento Sans"/>
              <a:buNone/>
            </a:pPr>
            <a:r>
              <a:rPr lang="en-US" sz="4000" b="1">
                <a:latin typeface="Quattrocento Sans"/>
                <a:ea typeface="Quattrocento Sans"/>
                <a:cs typeface="Quattrocento Sans"/>
                <a:sym typeface="Quattrocento Sans"/>
              </a:rPr>
              <a:t>HELP DESK NUMBERS</a:t>
            </a:r>
            <a:endParaRPr sz="4000" b="1">
              <a:latin typeface="Quattrocento Sans"/>
              <a:ea typeface="Quattrocento Sans"/>
              <a:cs typeface="Quattrocento Sans"/>
              <a:sym typeface="Quattrocento Sans"/>
            </a:endParaRPr>
          </a:p>
        </p:txBody>
      </p:sp>
      <p:sp>
        <p:nvSpPr>
          <p:cNvPr id="607" name="Google Shape;607;p46"/>
          <p:cNvSpPr txBox="1">
            <a:spLocks noGrp="1"/>
          </p:cNvSpPr>
          <p:nvPr>
            <p:ph type="body" idx="1"/>
          </p:nvPr>
        </p:nvSpPr>
        <p:spPr>
          <a:xfrm>
            <a:off x="543474" y="1294168"/>
            <a:ext cx="11109030" cy="527490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2000"/>
              <a:buNone/>
            </a:pPr>
            <a:endParaRPr sz="2000">
              <a:latin typeface="Quattrocento Sans"/>
              <a:ea typeface="Quattrocento Sans"/>
              <a:cs typeface="Quattrocento Sans"/>
              <a:sym typeface="Quattrocento Sans"/>
            </a:endParaRPr>
          </a:p>
          <a:p>
            <a:pPr marL="342900" lvl="0" indent="-342900" algn="just" rtl="0">
              <a:lnSpc>
                <a:spcPct val="9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Help Desk numbers are also available on the homepage of the NSCSTI Portal. Institute may reach out, to the capacity building commission also in case of any query.</a:t>
            </a:r>
            <a:endParaRPr/>
          </a:p>
          <a:p>
            <a:pPr marL="457200" lvl="0" indent="-330200" algn="just" rtl="0">
              <a:lnSpc>
                <a:spcPct val="90000"/>
              </a:lnSpc>
              <a:spcBef>
                <a:spcPts val="0"/>
              </a:spcBef>
              <a:spcAft>
                <a:spcPts val="0"/>
              </a:spcAft>
              <a:buClr>
                <a:srgbClr val="3F3F3F"/>
              </a:buClr>
              <a:buSzPts val="2000"/>
              <a:buNone/>
            </a:pPr>
            <a:endParaRPr sz="2000">
              <a:latin typeface="Quattrocento Sans"/>
              <a:ea typeface="Quattrocento Sans"/>
              <a:cs typeface="Quattrocento Sans"/>
              <a:sym typeface="Quattrocento Sans"/>
            </a:endParaRPr>
          </a:p>
        </p:txBody>
      </p:sp>
      <p:sp>
        <p:nvSpPr>
          <p:cNvPr id="608" name="Google Shape;608;p46"/>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sp>
        <p:nvSpPr>
          <p:cNvPr id="609" name="Google Shape;609;p46"/>
          <p:cNvSpPr/>
          <p:nvPr/>
        </p:nvSpPr>
        <p:spPr>
          <a:xfrm>
            <a:off x="8867289" y="2822314"/>
            <a:ext cx="1778332" cy="4029549"/>
          </a:xfrm>
          <a:prstGeom prst="roundRect">
            <a:avLst>
              <a:gd name="adj" fmla="val 16667"/>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10" name="Google Shape;610;p46"/>
          <p:cNvSpPr/>
          <p:nvPr/>
        </p:nvSpPr>
        <p:spPr>
          <a:xfrm>
            <a:off x="365759" y="2230618"/>
            <a:ext cx="2958954" cy="1426983"/>
          </a:xfrm>
          <a:prstGeom prst="roundRect">
            <a:avLst>
              <a:gd name="adj" fmla="val 16667"/>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7"/>
          <p:cNvSpPr txBox="1">
            <a:spLocks noGrp="1"/>
          </p:cNvSpPr>
          <p:nvPr>
            <p:ph type="ctrTitle"/>
          </p:nvPr>
        </p:nvSpPr>
        <p:spPr>
          <a:xfrm>
            <a:off x="2043856" y="1121513"/>
            <a:ext cx="5479608" cy="24631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6"/>
              </a:buClr>
              <a:buSzPts val="5600"/>
              <a:buFont typeface="Corbel"/>
              <a:buNone/>
            </a:pPr>
            <a:r>
              <a:rPr lang="en-US" sz="5600" b="1">
                <a:latin typeface="Quattrocento Sans"/>
                <a:ea typeface="Quattrocento Sans"/>
                <a:cs typeface="Quattrocento Sans"/>
                <a:sym typeface="Quattrocento Sans"/>
              </a:rPr>
              <a:t>Thank you</a:t>
            </a:r>
            <a:endParaRPr sz="5600" b="1">
              <a:latin typeface="Quattrocento Sans"/>
              <a:ea typeface="Quattrocento Sans"/>
              <a:cs typeface="Quattrocento Sans"/>
              <a:sym typeface="Quattrocento Sans"/>
            </a:endParaRPr>
          </a:p>
        </p:txBody>
      </p:sp>
      <p:sp>
        <p:nvSpPr>
          <p:cNvPr id="616" name="Google Shape;61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400"/>
              <a:buFont typeface="Calibri"/>
              <a:buNone/>
            </a:pPr>
            <a:r>
              <a:rPr lang="en-US"/>
              <a:t>Accreditation Cycle - 2 years</a:t>
            </a:r>
            <a:endParaRPr/>
          </a:p>
        </p:txBody>
      </p:sp>
      <p:sp>
        <p:nvSpPr>
          <p:cNvPr id="617" name="Google Shape;61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88888"/>
              </a:buClr>
              <a:buSzPts val="1200"/>
              <a:buFont typeface="Calibri"/>
              <a:buNone/>
            </a:pPr>
            <a:fld id="{00000000-1234-1234-1234-123412341234}" type="slidenum">
              <a:rPr lang="en-US"/>
              <a:t>47</a:t>
            </a:fld>
            <a:endParaRPr/>
          </a:p>
        </p:txBody>
      </p:sp>
      <p:grpSp>
        <p:nvGrpSpPr>
          <p:cNvPr id="618" name="Google Shape;618;p47"/>
          <p:cNvGrpSpPr/>
          <p:nvPr/>
        </p:nvGrpSpPr>
        <p:grpSpPr>
          <a:xfrm>
            <a:off x="9444489" y="1"/>
            <a:ext cx="2634440" cy="6017342"/>
            <a:chOff x="329184" y="1"/>
            <a:chExt cx="524256" cy="5777808"/>
          </a:xfrm>
        </p:grpSpPr>
        <p:cxnSp>
          <p:nvCxnSpPr>
            <p:cNvPr id="619" name="Google Shape;619;p47"/>
            <p:cNvCxnSpPr/>
            <p:nvPr/>
          </p:nvCxnSpPr>
          <p:spPr>
            <a:xfrm rot="10800000">
              <a:off x="329184" y="5777809"/>
              <a:ext cx="521208" cy="0"/>
            </a:xfrm>
            <a:prstGeom prst="straightConnector1">
              <a:avLst/>
            </a:prstGeom>
            <a:noFill/>
            <a:ln w="152400" cap="flat" cmpd="sng">
              <a:solidFill>
                <a:schemeClr val="accent4"/>
              </a:solidFill>
              <a:prstDash val="solid"/>
              <a:miter lim="800000"/>
              <a:headEnd type="none" w="sm" len="sm"/>
              <a:tailEnd type="none" w="sm" len="sm"/>
            </a:ln>
          </p:spPr>
        </p:cxnSp>
        <p:sp>
          <p:nvSpPr>
            <p:cNvPr id="620" name="Google Shape;620;p47"/>
            <p:cNvSpPr/>
            <p:nvPr/>
          </p:nvSpPr>
          <p:spPr>
            <a:xfrm>
              <a:off x="329184" y="1"/>
              <a:ext cx="524256" cy="553211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grpSp>
      <p:pic>
        <p:nvPicPr>
          <p:cNvPr id="621" name="Google Shape;621;p47"/>
          <p:cNvPicPr preferRelativeResize="0"/>
          <p:nvPr/>
        </p:nvPicPr>
        <p:blipFill rotWithShape="1">
          <a:blip r:embed="rId3">
            <a:alphaModFix/>
          </a:blip>
          <a:srcRect l="14306" t="11206" r="13648" b="8862"/>
          <a:stretch/>
        </p:blipFill>
        <p:spPr>
          <a:xfrm>
            <a:off x="9626802" y="1359145"/>
            <a:ext cx="2289673" cy="31968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txBox="1">
            <a:spLocks noGrp="1"/>
          </p:cNvSpPr>
          <p:nvPr>
            <p:ph type="body" idx="1"/>
          </p:nvPr>
        </p:nvSpPr>
        <p:spPr>
          <a:xfrm>
            <a:off x="610294" y="1129814"/>
            <a:ext cx="11109030" cy="76857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3F3F3F"/>
              </a:buClr>
              <a:buSzPts val="2000"/>
              <a:buNone/>
            </a:pPr>
            <a:endParaRPr sz="2000">
              <a:latin typeface="Quattrocento Sans"/>
              <a:ea typeface="Quattrocento Sans"/>
              <a:cs typeface="Quattrocento Sans"/>
              <a:sym typeface="Quattrocento Sans"/>
            </a:endParaRPr>
          </a:p>
          <a:p>
            <a:pPr marL="342900" lvl="0" indent="-342900" algn="just" rtl="0">
              <a:lnSpc>
                <a:spcPct val="9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The NSCSTI tab will redirect to the home page of the portal. </a:t>
            </a:r>
            <a:endParaRPr/>
          </a:p>
          <a:p>
            <a:pPr marL="342900" lvl="0" indent="-215900" algn="just" rtl="0">
              <a:lnSpc>
                <a:spcPct val="90000"/>
              </a:lnSpc>
              <a:spcBef>
                <a:spcPts val="0"/>
              </a:spcBef>
              <a:spcAft>
                <a:spcPts val="0"/>
              </a:spcAft>
              <a:buSzPts val="2000"/>
              <a:buFont typeface="Noto Sans Symbols"/>
              <a:buNone/>
            </a:pPr>
            <a:endParaRPr sz="2000">
              <a:latin typeface="Quattrocento Sans"/>
              <a:ea typeface="Quattrocento Sans"/>
              <a:cs typeface="Quattrocento Sans"/>
              <a:sym typeface="Quattrocento Sans"/>
            </a:endParaRPr>
          </a:p>
          <a:p>
            <a:pPr marL="342900" lvl="0" indent="-342900" algn="just"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The institute will register itself by clicking on the register button on the homepage.</a:t>
            </a:r>
            <a:endParaRPr sz="2000">
              <a:latin typeface="Quattrocento Sans"/>
              <a:ea typeface="Quattrocento Sans"/>
              <a:cs typeface="Quattrocento Sans"/>
              <a:sym typeface="Quattrocento Sans"/>
            </a:endParaRPr>
          </a:p>
          <a:p>
            <a:pPr marL="342900" lvl="0" indent="-215900" algn="just" rtl="0">
              <a:lnSpc>
                <a:spcPct val="90000"/>
              </a:lnSpc>
              <a:spcBef>
                <a:spcPts val="0"/>
              </a:spcBef>
              <a:spcAft>
                <a:spcPts val="0"/>
              </a:spcAft>
              <a:buClr>
                <a:srgbClr val="3F3F3F"/>
              </a:buClr>
              <a:buSzPts val="2000"/>
              <a:buFont typeface="Noto Sans Symbols"/>
              <a:buNone/>
            </a:pPr>
            <a:endParaRPr sz="2000">
              <a:latin typeface="Quattrocento Sans"/>
              <a:ea typeface="Quattrocento Sans"/>
              <a:cs typeface="Quattrocento Sans"/>
              <a:sym typeface="Quattrocento Sans"/>
            </a:endParaRPr>
          </a:p>
        </p:txBody>
      </p:sp>
      <p:sp>
        <p:nvSpPr>
          <p:cNvPr id="157" name="Google Shape;157;p5"/>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58" name="Google Shape;158;p5"/>
          <p:cNvPicPr preferRelativeResize="0"/>
          <p:nvPr/>
        </p:nvPicPr>
        <p:blipFill rotWithShape="1">
          <a:blip r:embed="rId3">
            <a:alphaModFix/>
          </a:blip>
          <a:srcRect/>
          <a:stretch/>
        </p:blipFill>
        <p:spPr>
          <a:xfrm>
            <a:off x="880533" y="2404533"/>
            <a:ext cx="10506153" cy="3799420"/>
          </a:xfrm>
          <a:prstGeom prst="rect">
            <a:avLst/>
          </a:prstGeom>
          <a:noFill/>
          <a:ln w="9525" cap="flat" cmpd="sng">
            <a:solidFill>
              <a:schemeClr val="dk1"/>
            </a:solidFill>
            <a:prstDash val="solid"/>
            <a:round/>
            <a:headEnd type="none" w="sm" len="sm"/>
            <a:tailEnd type="none" w="sm" len="sm"/>
          </a:ln>
        </p:spPr>
      </p:pic>
      <p:sp>
        <p:nvSpPr>
          <p:cNvPr id="159" name="Google Shape;159;p5"/>
          <p:cNvSpPr txBox="1"/>
          <p:nvPr/>
        </p:nvSpPr>
        <p:spPr>
          <a:xfrm>
            <a:off x="0" y="371301"/>
            <a:ext cx="12192000" cy="64008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000"/>
              <a:buFont typeface="Quattrocento Sans"/>
              <a:buNone/>
            </a:pPr>
            <a:r>
              <a:rPr lang="en-US" sz="4000" b="1" i="0" u="sng" strike="noStrike" cap="none">
                <a:solidFill>
                  <a:schemeClr val="dk1"/>
                </a:solidFill>
                <a:latin typeface="Quattrocento Sans"/>
                <a:ea typeface="Quattrocento Sans"/>
                <a:cs typeface="Quattrocento Sans"/>
                <a:sym typeface="Quattrocento Sans"/>
              </a:rPr>
              <a:t>STEPS FOR REGISTRATION</a:t>
            </a:r>
            <a:endParaRPr sz="4000" b="1"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body" idx="1"/>
          </p:nvPr>
        </p:nvSpPr>
        <p:spPr>
          <a:xfrm>
            <a:off x="110359" y="1245475"/>
            <a:ext cx="5760283" cy="1466193"/>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90000"/>
              </a:lnSpc>
              <a:spcBef>
                <a:spcPts val="0"/>
              </a:spcBef>
              <a:spcAft>
                <a:spcPts val="0"/>
              </a:spcAft>
              <a:buClr>
                <a:srgbClr val="3F3F3F"/>
              </a:buClr>
              <a:buSzPct val="108108"/>
              <a:buFont typeface="Noto Sans Symbols"/>
              <a:buChar char="✔"/>
            </a:pPr>
            <a:r>
              <a:rPr lang="en-US" sz="2000">
                <a:latin typeface="Quattrocento Sans"/>
                <a:ea typeface="Quattrocento Sans"/>
                <a:cs typeface="Quattrocento Sans"/>
                <a:sym typeface="Quattrocento Sans"/>
              </a:rPr>
              <a:t> The institute is required to select its type (Central Ministry Institution or State Institution) from the drop-down list and enter the email ID, mobile number, and name of the Nodal Officer. The same details will be used for future communications.</a:t>
            </a:r>
            <a:endParaRPr>
              <a:latin typeface="Quattrocento Sans"/>
              <a:ea typeface="Quattrocento Sans"/>
              <a:cs typeface="Quattrocento Sans"/>
              <a:sym typeface="Quattrocento Sans"/>
            </a:endParaRPr>
          </a:p>
          <a:p>
            <a:pPr marL="228600" lvl="0" indent="-152400" algn="l" rtl="0">
              <a:lnSpc>
                <a:spcPct val="90000"/>
              </a:lnSpc>
              <a:spcBef>
                <a:spcPts val="1000"/>
              </a:spcBef>
              <a:spcAft>
                <a:spcPts val="0"/>
              </a:spcAft>
              <a:buClr>
                <a:srgbClr val="3F3F3F"/>
              </a:buClr>
              <a:buSzPct val="108108"/>
              <a:buFont typeface="Noto Sans Symbols"/>
              <a:buNone/>
            </a:pPr>
            <a:endParaRPr>
              <a:latin typeface="Quattrocento Sans"/>
              <a:ea typeface="Quattrocento Sans"/>
              <a:cs typeface="Quattrocento Sans"/>
              <a:sym typeface="Quattrocento Sans"/>
            </a:endParaRPr>
          </a:p>
        </p:txBody>
      </p:sp>
      <p:sp>
        <p:nvSpPr>
          <p:cNvPr id="165" name="Google Shape;165;p6"/>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166" name="Google Shape;166;p6"/>
          <p:cNvSpPr txBox="1">
            <a:spLocks noGrp="1"/>
          </p:cNvSpPr>
          <p:nvPr>
            <p:ph type="title"/>
          </p:nvPr>
        </p:nvSpPr>
        <p:spPr>
          <a:xfrm>
            <a:off x="0" y="371301"/>
            <a:ext cx="1219200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REGISTRATION-DROPDOWN</a:t>
            </a:r>
            <a:endParaRPr sz="4000" b="1">
              <a:latin typeface="Quattrocento Sans"/>
              <a:ea typeface="Quattrocento Sans"/>
              <a:cs typeface="Quattrocento Sans"/>
              <a:sym typeface="Quattrocento Sans"/>
            </a:endParaRPr>
          </a:p>
        </p:txBody>
      </p:sp>
      <p:pic>
        <p:nvPicPr>
          <p:cNvPr id="167" name="Google Shape;167;p6"/>
          <p:cNvPicPr preferRelativeResize="0"/>
          <p:nvPr/>
        </p:nvPicPr>
        <p:blipFill rotWithShape="1">
          <a:blip r:embed="rId3">
            <a:alphaModFix/>
          </a:blip>
          <a:srcRect/>
          <a:stretch/>
        </p:blipFill>
        <p:spPr>
          <a:xfrm>
            <a:off x="6211680" y="2711669"/>
            <a:ext cx="5569249" cy="3993929"/>
          </a:xfrm>
          <a:prstGeom prst="rect">
            <a:avLst/>
          </a:prstGeom>
          <a:noFill/>
          <a:ln w="9525" cap="flat" cmpd="sng">
            <a:solidFill>
              <a:schemeClr val="dk1"/>
            </a:solidFill>
            <a:prstDash val="solid"/>
            <a:round/>
            <a:headEnd type="none" w="sm" len="sm"/>
            <a:tailEnd type="none" w="sm" len="sm"/>
          </a:ln>
        </p:spPr>
      </p:pic>
      <p:sp>
        <p:nvSpPr>
          <p:cNvPr id="168" name="Google Shape;168;p6"/>
          <p:cNvSpPr/>
          <p:nvPr/>
        </p:nvSpPr>
        <p:spPr>
          <a:xfrm>
            <a:off x="9409329" y="5093733"/>
            <a:ext cx="641445" cy="245659"/>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69" name="Google Shape;169;p6"/>
          <p:cNvSpPr/>
          <p:nvPr/>
        </p:nvSpPr>
        <p:spPr>
          <a:xfrm>
            <a:off x="10178878" y="5077967"/>
            <a:ext cx="791570" cy="245659"/>
          </a:xfrm>
          <a:prstGeom prst="left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6"/>
          <p:cNvSpPr txBox="1"/>
          <p:nvPr/>
        </p:nvSpPr>
        <p:spPr>
          <a:xfrm>
            <a:off x="6020646" y="1221674"/>
            <a:ext cx="5760283" cy="1466193"/>
          </a:xfrm>
          <a:prstGeom prst="rect">
            <a:avLst/>
          </a:prstGeom>
          <a:noFill/>
          <a:ln>
            <a:noFill/>
          </a:ln>
        </p:spPr>
        <p:txBody>
          <a:bodyPr spcFirstLastPara="1" wrap="square" lIns="91425" tIns="45700" rIns="91425" bIns="45700" anchor="t" anchorCtr="0">
            <a:normAutofit/>
          </a:bodyPr>
          <a:lstStyle/>
          <a:p>
            <a:pPr marL="228600" marR="0" lvl="0" indent="-228600" algn="just" rtl="0">
              <a:lnSpc>
                <a:spcPct val="90000"/>
              </a:lnSpc>
              <a:spcBef>
                <a:spcPts val="0"/>
              </a:spcBef>
              <a:spcAft>
                <a:spcPts val="0"/>
              </a:spcAft>
              <a:buClr>
                <a:srgbClr val="3F3F3F"/>
              </a:buClr>
              <a:buSzPts val="2000"/>
              <a:buFont typeface="Noto Sans Symbols"/>
              <a:buChar char="✔"/>
            </a:pPr>
            <a:r>
              <a:rPr lang="en-US" sz="1900" b="0" i="0" u="none" strike="noStrike" cap="none">
                <a:solidFill>
                  <a:srgbClr val="3F3F3F"/>
                </a:solidFill>
                <a:latin typeface="Quattrocento Sans"/>
                <a:ea typeface="Quattrocento Sans"/>
                <a:cs typeface="Quattrocento Sans"/>
                <a:sym typeface="Quattrocento Sans"/>
              </a:rPr>
              <a:t>In case the institute name is not in the drop-down list. The institute can register by clicking on the signup button. </a:t>
            </a:r>
            <a:endParaRPr/>
          </a:p>
        </p:txBody>
      </p:sp>
      <p:pic>
        <p:nvPicPr>
          <p:cNvPr id="171" name="Google Shape;171;p6"/>
          <p:cNvPicPr preferRelativeResize="0"/>
          <p:nvPr/>
        </p:nvPicPr>
        <p:blipFill rotWithShape="1">
          <a:blip r:embed="rId3">
            <a:alphaModFix/>
          </a:blip>
          <a:srcRect/>
          <a:stretch/>
        </p:blipFill>
        <p:spPr>
          <a:xfrm>
            <a:off x="411071" y="2711668"/>
            <a:ext cx="5281807" cy="399393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7"/>
          <p:cNvSpPr txBox="1">
            <a:spLocks noGrp="1"/>
          </p:cNvSpPr>
          <p:nvPr>
            <p:ph type="body" idx="1"/>
          </p:nvPr>
        </p:nvSpPr>
        <p:spPr>
          <a:xfrm>
            <a:off x="539496" y="1435608"/>
            <a:ext cx="11039696" cy="39776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F3F3F"/>
              </a:buClr>
              <a:buSzPts val="2000"/>
              <a:buFont typeface="Noto Sans Symbols"/>
              <a:buChar char="✔"/>
            </a:pPr>
            <a:r>
              <a:rPr lang="en-US" sz="2000">
                <a:latin typeface="Quattrocento Sans"/>
                <a:ea typeface="Quattrocento Sans"/>
                <a:cs typeface="Quattrocento Sans"/>
                <a:sym typeface="Quattrocento Sans"/>
              </a:rPr>
              <a:t>A signup form will appear. </a:t>
            </a:r>
            <a:endParaRPr>
              <a:latin typeface="Quattrocento Sans"/>
              <a:ea typeface="Quattrocento Sans"/>
              <a:cs typeface="Quattrocento Sans"/>
              <a:sym typeface="Quattrocento Sans"/>
            </a:endParaRPr>
          </a:p>
        </p:txBody>
      </p:sp>
      <p:sp>
        <p:nvSpPr>
          <p:cNvPr id="177" name="Google Shape;177;p7"/>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78" name="Google Shape;178;p7"/>
          <p:cNvPicPr preferRelativeResize="0"/>
          <p:nvPr/>
        </p:nvPicPr>
        <p:blipFill rotWithShape="1">
          <a:blip r:embed="rId3">
            <a:alphaModFix/>
          </a:blip>
          <a:srcRect/>
          <a:stretch/>
        </p:blipFill>
        <p:spPr>
          <a:xfrm>
            <a:off x="1033232" y="1908367"/>
            <a:ext cx="9858375" cy="4660710"/>
          </a:xfrm>
          <a:prstGeom prst="rect">
            <a:avLst/>
          </a:prstGeom>
          <a:noFill/>
          <a:ln>
            <a:noFill/>
          </a:ln>
        </p:spPr>
      </p:pic>
      <p:sp>
        <p:nvSpPr>
          <p:cNvPr id="179" name="Google Shape;179;p7"/>
          <p:cNvSpPr txBox="1">
            <a:spLocks noGrp="1"/>
          </p:cNvSpPr>
          <p:nvPr>
            <p:ph type="title"/>
          </p:nvPr>
        </p:nvSpPr>
        <p:spPr>
          <a:xfrm>
            <a:off x="0" y="371301"/>
            <a:ext cx="12192000" cy="640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Quattrocento Sans"/>
              <a:buNone/>
            </a:pPr>
            <a:r>
              <a:rPr lang="en-US" sz="4000" b="1" u="sng">
                <a:solidFill>
                  <a:schemeClr val="dk1"/>
                </a:solidFill>
                <a:latin typeface="Quattrocento Sans"/>
                <a:ea typeface="Quattrocento Sans"/>
                <a:cs typeface="Quattrocento Sans"/>
                <a:sym typeface="Quattrocento Sans"/>
              </a:rPr>
              <a:t> REGISTRATION-SIGNUP</a:t>
            </a:r>
            <a:endParaRPr sz="4000" b="1">
              <a:latin typeface="Quattrocento Sans"/>
              <a:ea typeface="Quattrocento Sans"/>
              <a:cs typeface="Quattrocento Sans"/>
              <a:sym typeface="Quattrocento Sans"/>
            </a:endParaRPr>
          </a:p>
        </p:txBody>
      </p:sp>
      <p:sp>
        <p:nvSpPr>
          <p:cNvPr id="180" name="Google Shape;180;p7"/>
          <p:cNvSpPr/>
          <p:nvPr/>
        </p:nvSpPr>
        <p:spPr>
          <a:xfrm>
            <a:off x="1033232" y="1896533"/>
            <a:ext cx="9849257" cy="467254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body" idx="1"/>
          </p:nvPr>
        </p:nvSpPr>
        <p:spPr>
          <a:xfrm>
            <a:off x="539496" y="1442732"/>
            <a:ext cx="11020445" cy="758952"/>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Registration will be authenticated by dual verification through OTP sent on the registered Email ID and phone number which will only be valid for 10 mins. </a:t>
            </a:r>
            <a:endParaRPr sz="2000">
              <a:solidFill>
                <a:srgbClr val="FF0000"/>
              </a:solidFill>
              <a:latin typeface="Quattrocento Sans"/>
              <a:ea typeface="Quattrocento Sans"/>
              <a:cs typeface="Quattrocento Sans"/>
              <a:sym typeface="Quattrocento Sans"/>
            </a:endParaRPr>
          </a:p>
          <a:p>
            <a:pPr marL="342900" lvl="0" indent="-215900" algn="just" rtl="0">
              <a:lnSpc>
                <a:spcPct val="90000"/>
              </a:lnSpc>
              <a:spcBef>
                <a:spcPts val="0"/>
              </a:spcBef>
              <a:spcAft>
                <a:spcPts val="0"/>
              </a:spcAft>
              <a:buClr>
                <a:srgbClr val="3F3F3F"/>
              </a:buClr>
              <a:buSzPts val="2000"/>
              <a:buFont typeface="Noto Sans Symbols"/>
              <a:buNone/>
            </a:pPr>
            <a:endParaRPr sz="2000">
              <a:solidFill>
                <a:srgbClr val="FF0000"/>
              </a:solidFill>
              <a:latin typeface="Quattrocento Sans"/>
              <a:ea typeface="Quattrocento Sans"/>
              <a:cs typeface="Quattrocento Sans"/>
              <a:sym typeface="Quattrocento Sans"/>
            </a:endParaRPr>
          </a:p>
        </p:txBody>
      </p:sp>
      <p:sp>
        <p:nvSpPr>
          <p:cNvPr id="186" name="Google Shape;186;p8"/>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87" name="Google Shape;187;p8"/>
          <p:cNvPicPr preferRelativeResize="0"/>
          <p:nvPr/>
        </p:nvPicPr>
        <p:blipFill rotWithShape="1">
          <a:blip r:embed="rId3">
            <a:alphaModFix/>
          </a:blip>
          <a:srcRect/>
          <a:stretch/>
        </p:blipFill>
        <p:spPr>
          <a:xfrm>
            <a:off x="885467" y="2355410"/>
            <a:ext cx="10421066" cy="4213667"/>
          </a:xfrm>
          <a:prstGeom prst="rect">
            <a:avLst/>
          </a:prstGeom>
          <a:noFill/>
          <a:ln w="9525" cap="flat" cmpd="sng">
            <a:solidFill>
              <a:schemeClr val="dk1"/>
            </a:solidFill>
            <a:prstDash val="solid"/>
            <a:round/>
            <a:headEnd type="none" w="sm" len="sm"/>
            <a:tailEnd type="none" w="sm" len="sm"/>
          </a:ln>
        </p:spPr>
      </p:pic>
      <p:sp>
        <p:nvSpPr>
          <p:cNvPr id="188" name="Google Shape;188;p8"/>
          <p:cNvSpPr txBox="1"/>
          <p:nvPr/>
        </p:nvSpPr>
        <p:spPr>
          <a:xfrm>
            <a:off x="152400" y="523701"/>
            <a:ext cx="12192000" cy="64008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000"/>
              <a:buFont typeface="Quattrocento Sans"/>
              <a:buNone/>
            </a:pPr>
            <a:r>
              <a:rPr lang="en-US" sz="4000" b="1" i="0" u="sng" strike="noStrike" cap="none">
                <a:solidFill>
                  <a:schemeClr val="dk1"/>
                </a:solidFill>
                <a:latin typeface="Quattrocento Sans"/>
                <a:ea typeface="Quattrocento Sans"/>
                <a:cs typeface="Quattrocento Sans"/>
                <a:sym typeface="Quattrocento Sans"/>
              </a:rPr>
              <a:t>STEPS FOR REGISTRATION</a:t>
            </a:r>
            <a:endParaRPr sz="4000" b="1"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body" idx="1"/>
          </p:nvPr>
        </p:nvSpPr>
        <p:spPr>
          <a:xfrm>
            <a:off x="539496" y="1252728"/>
            <a:ext cx="11020445" cy="1349795"/>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Once the registration is completed, CBC is required to </a:t>
            </a:r>
            <a:r>
              <a:rPr lang="en-US" sz="2000">
                <a:solidFill>
                  <a:schemeClr val="dk1"/>
                </a:solidFill>
                <a:latin typeface="Quattrocento Sans"/>
                <a:ea typeface="Quattrocento Sans"/>
                <a:cs typeface="Quattrocento Sans"/>
                <a:sym typeface="Quattrocento Sans"/>
              </a:rPr>
              <a:t>approve it.</a:t>
            </a:r>
            <a:endParaRPr>
              <a:solidFill>
                <a:schemeClr val="dk1"/>
              </a:solidFill>
            </a:endParaRPr>
          </a:p>
          <a:p>
            <a:pPr marL="342900" lvl="0" indent="-342900" algn="just" rtl="0">
              <a:lnSpc>
                <a:spcPct val="90000"/>
              </a:lnSpc>
              <a:spcBef>
                <a:spcPts val="0"/>
              </a:spcBef>
              <a:spcAft>
                <a:spcPts val="0"/>
              </a:spcAft>
              <a:buSzPts val="2000"/>
              <a:buFont typeface="Noto Sans Symbols"/>
              <a:buChar char="✔"/>
            </a:pPr>
            <a:r>
              <a:rPr lang="en-US" sz="2000">
                <a:latin typeface="Quattrocento Sans"/>
                <a:ea typeface="Quattrocento Sans"/>
                <a:cs typeface="Quattrocento Sans"/>
                <a:sym typeface="Quattrocento Sans"/>
              </a:rPr>
              <a:t>Post approval, the institute can log in using the credentials received on the registered email ID mentioning the </a:t>
            </a:r>
            <a:r>
              <a:rPr lang="en-US" sz="2000" b="1">
                <a:latin typeface="Quattrocento Sans"/>
                <a:ea typeface="Quattrocento Sans"/>
                <a:cs typeface="Quattrocento Sans"/>
                <a:sym typeface="Quattrocento Sans"/>
              </a:rPr>
              <a:t>unique application number, user ID, password, and name &amp; contact details of the </a:t>
            </a:r>
            <a:r>
              <a:rPr lang="en-US" sz="2000">
                <a:solidFill>
                  <a:schemeClr val="dk1"/>
                </a:solidFill>
                <a:latin typeface="Quattrocento Sans"/>
                <a:ea typeface="Quattrocento Sans"/>
                <a:cs typeface="Quattrocento Sans"/>
                <a:sym typeface="Quattrocento Sans"/>
              </a:rPr>
              <a:t>desktop assessor.</a:t>
            </a:r>
            <a:endParaRPr sz="2000">
              <a:solidFill>
                <a:srgbClr val="FF0000"/>
              </a:solidFill>
              <a:latin typeface="Quattrocento Sans"/>
              <a:ea typeface="Quattrocento Sans"/>
              <a:cs typeface="Quattrocento Sans"/>
              <a:sym typeface="Quattrocento Sans"/>
            </a:endParaRPr>
          </a:p>
        </p:txBody>
      </p:sp>
      <p:sp>
        <p:nvSpPr>
          <p:cNvPr id="194" name="Google Shape;194;p9"/>
          <p:cNvSpPr txBox="1">
            <a:spLocks noGrp="1"/>
          </p:cNvSpPr>
          <p:nvPr>
            <p:ph type="sldNum" idx="12"/>
          </p:nvPr>
        </p:nvSpPr>
        <p:spPr>
          <a:xfrm>
            <a:off x="8371926" y="6203952"/>
            <a:ext cx="3276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95" name="Google Shape;195;p9"/>
          <p:cNvPicPr preferRelativeResize="0"/>
          <p:nvPr/>
        </p:nvPicPr>
        <p:blipFill rotWithShape="1">
          <a:blip r:embed="rId3">
            <a:alphaModFix/>
          </a:blip>
          <a:srcRect/>
          <a:stretch/>
        </p:blipFill>
        <p:spPr>
          <a:xfrm>
            <a:off x="998806" y="2580711"/>
            <a:ext cx="10053233" cy="3623241"/>
          </a:xfrm>
          <a:prstGeom prst="rect">
            <a:avLst/>
          </a:prstGeom>
          <a:noFill/>
          <a:ln w="9525" cap="flat" cmpd="sng">
            <a:solidFill>
              <a:schemeClr val="dk1"/>
            </a:solidFill>
            <a:prstDash val="solid"/>
            <a:round/>
            <a:headEnd type="none" w="sm" len="sm"/>
            <a:tailEnd type="none" w="sm" len="sm"/>
          </a:ln>
        </p:spPr>
      </p:pic>
      <p:sp>
        <p:nvSpPr>
          <p:cNvPr id="196" name="Google Shape;196;p9"/>
          <p:cNvSpPr/>
          <p:nvPr/>
        </p:nvSpPr>
        <p:spPr>
          <a:xfrm>
            <a:off x="3816096" y="4586067"/>
            <a:ext cx="2050132" cy="196948"/>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7" name="Google Shape;197;p9"/>
          <p:cNvSpPr txBox="1"/>
          <p:nvPr/>
        </p:nvSpPr>
        <p:spPr>
          <a:xfrm>
            <a:off x="0" y="371301"/>
            <a:ext cx="12192000" cy="64008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4000"/>
              <a:buFont typeface="Quattrocento Sans"/>
              <a:buNone/>
            </a:pPr>
            <a:r>
              <a:rPr lang="en-US" sz="4000" b="1" i="0" u="sng" strike="noStrike" cap="none">
                <a:solidFill>
                  <a:schemeClr val="dk1"/>
                </a:solidFill>
                <a:latin typeface="Quattrocento Sans"/>
                <a:ea typeface="Quattrocento Sans"/>
                <a:cs typeface="Quattrocento Sans"/>
                <a:sym typeface="Quattrocento Sans"/>
              </a:rPr>
              <a:t>STEPS FOR REGISTRATION</a:t>
            </a:r>
            <a:endParaRPr sz="4000" b="1" i="0" u="none" strike="noStrike" cap="none">
              <a:solidFill>
                <a:srgbClr val="3A3838"/>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2764</Words>
  <Application>Microsoft Office PowerPoint</Application>
  <PresentationFormat>Widescreen</PresentationFormat>
  <Paragraphs>299</Paragraphs>
  <Slides>47</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Rockwell</vt:lpstr>
      <vt:lpstr>Corbel</vt:lpstr>
      <vt:lpstr>Quattrocento Sans</vt:lpstr>
      <vt:lpstr>Calibri</vt:lpstr>
      <vt:lpstr>Noto Sans Symbols</vt:lpstr>
      <vt:lpstr>Arial</vt:lpstr>
      <vt:lpstr>Times New Roman</vt:lpstr>
      <vt:lpstr>Office Theme</vt:lpstr>
      <vt:lpstr>PowerPoint Presentation</vt:lpstr>
      <vt:lpstr>PROCESS FLOW</vt:lpstr>
      <vt:lpstr>PowerPoint Presentation</vt:lpstr>
      <vt:lpstr>STEPS FOR REGISTRATION</vt:lpstr>
      <vt:lpstr>PowerPoint Presentation</vt:lpstr>
      <vt:lpstr>REGISTRATION-DROPDOWN</vt:lpstr>
      <vt:lpstr> REGISTRATION-SIGNUP</vt:lpstr>
      <vt:lpstr>PowerPoint Presentation</vt:lpstr>
      <vt:lpstr>PowerPoint Presentation</vt:lpstr>
      <vt:lpstr>PowerPoint Presentation</vt:lpstr>
      <vt:lpstr>PowerPoint Presentation</vt:lpstr>
      <vt:lpstr>APPLICATION FILLING</vt:lpstr>
      <vt:lpstr>APPLICATION FILLING</vt:lpstr>
      <vt:lpstr>PART A- APPLICATION FILLING</vt:lpstr>
      <vt:lpstr>PART B- APPLICATION FILLING</vt:lpstr>
      <vt:lpstr>PART B- APPLICATION FILLING</vt:lpstr>
      <vt:lpstr>PART B- APPLICATION FILLING</vt:lpstr>
      <vt:lpstr>SELF- ASSESSMENT SCORE</vt:lpstr>
      <vt:lpstr>PowerPoint Presentation</vt:lpstr>
      <vt:lpstr>DESKTOP ASSESSMENT</vt:lpstr>
      <vt:lpstr>DESKTOP ASSESSMENT – NC Raised</vt:lpstr>
      <vt:lpstr>DESKTOP ASSESSMENT- NC Raised</vt:lpstr>
      <vt:lpstr>DESKTOP ASSESSMENT- NC REPLY</vt:lpstr>
      <vt:lpstr>DESKTOP ASSESSMENT- NC LOG</vt:lpstr>
      <vt:lpstr>DESKTOP ASSESSMENT</vt:lpstr>
      <vt:lpstr>DESKTOP ASSESSMENT REPORT</vt:lpstr>
      <vt:lpstr>DESKTOP ASSESSMENT- NC LOG REPORT</vt:lpstr>
      <vt:lpstr>PROVISIONAL WAY FORWARD REPORT</vt:lpstr>
      <vt:lpstr>PowerPoint Presentation</vt:lpstr>
      <vt:lpstr>PowerPoint Presentation</vt:lpstr>
      <vt:lpstr>ON-SITE ASSESSMENT</vt:lpstr>
      <vt:lpstr>ON-SITE ASSESSMENT (MOBILE APPLICATION)</vt:lpstr>
      <vt:lpstr>COMPLETITION OF ON-SITE ASSESSMENT</vt:lpstr>
      <vt:lpstr>PowerPoint Presentation</vt:lpstr>
      <vt:lpstr>ONSITE ASSESSMENT REPORT</vt:lpstr>
      <vt:lpstr>ONSITE ASSESSMENT REPORT</vt:lpstr>
      <vt:lpstr>FINAL WAY FORWARD REPORT</vt:lpstr>
      <vt:lpstr>PowerPoint Presentation</vt:lpstr>
      <vt:lpstr>PowerPoint Presentation</vt:lpstr>
      <vt:lpstr>CERTIFICATION</vt:lpstr>
      <vt:lpstr>CERTIFICATION</vt:lpstr>
      <vt:lpstr>PowerPoint Presentation</vt:lpstr>
      <vt:lpstr>PowerPoint Presentation</vt:lpstr>
      <vt:lpstr>IMPORTANT LINKS</vt:lpstr>
      <vt:lpstr>ABOUT DOCUMENTS</vt:lpstr>
      <vt:lpstr>HELP DESK NUMBERS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akshay kumar</cp:lastModifiedBy>
  <cp:revision>4</cp:revision>
  <dcterms:created xsi:type="dcterms:W3CDTF">2023-06-08T04:33:21Z</dcterms:created>
  <dcterms:modified xsi:type="dcterms:W3CDTF">2024-05-17T09:23:26Z</dcterms:modified>
</cp:coreProperties>
</file>