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2147472493" r:id="rId3"/>
    <p:sldId id="2147472792" r:id="rId4"/>
    <p:sldId id="2147472795" r:id="rId5"/>
    <p:sldId id="259" r:id="rId6"/>
    <p:sldId id="375" r:id="rId7"/>
    <p:sldId id="376" r:id="rId8"/>
    <p:sldId id="377" r:id="rId9"/>
    <p:sldId id="378" r:id="rId10"/>
    <p:sldId id="380" r:id="rId11"/>
    <p:sldId id="374" r:id="rId12"/>
    <p:sldId id="9513" r:id="rId13"/>
    <p:sldId id="9514" r:id="rId14"/>
    <p:sldId id="9515" r:id="rId15"/>
    <p:sldId id="9516" r:id="rId16"/>
    <p:sldId id="9517" r:id="rId17"/>
    <p:sldId id="9557" r:id="rId18"/>
    <p:sldId id="9518" r:id="rId19"/>
    <p:sldId id="9519" r:id="rId20"/>
    <p:sldId id="9520" r:id="rId21"/>
    <p:sldId id="9522" r:id="rId22"/>
    <p:sldId id="9523" r:id="rId23"/>
    <p:sldId id="9524" r:id="rId24"/>
    <p:sldId id="9558" r:id="rId25"/>
    <p:sldId id="9525" r:id="rId26"/>
    <p:sldId id="9526" r:id="rId27"/>
    <p:sldId id="9527" r:id="rId28"/>
    <p:sldId id="9559" r:id="rId29"/>
    <p:sldId id="9528" r:id="rId30"/>
    <p:sldId id="9529" r:id="rId31"/>
    <p:sldId id="9530" r:id="rId32"/>
    <p:sldId id="9531" r:id="rId33"/>
    <p:sldId id="9532" r:id="rId34"/>
    <p:sldId id="9533" r:id="rId35"/>
    <p:sldId id="9560" r:id="rId36"/>
    <p:sldId id="9534" r:id="rId37"/>
    <p:sldId id="9535" r:id="rId38"/>
    <p:sldId id="9537" r:id="rId39"/>
    <p:sldId id="9538" r:id="rId40"/>
    <p:sldId id="9539" r:id="rId41"/>
    <p:sldId id="9561" r:id="rId42"/>
    <p:sldId id="9541" r:id="rId43"/>
    <p:sldId id="9542" r:id="rId44"/>
    <p:sldId id="9543" r:id="rId45"/>
    <p:sldId id="9545" r:id="rId46"/>
    <p:sldId id="9546" r:id="rId47"/>
    <p:sldId id="9562" r:id="rId48"/>
    <p:sldId id="9547" r:id="rId49"/>
    <p:sldId id="9548" r:id="rId50"/>
    <p:sldId id="9549" r:id="rId51"/>
    <p:sldId id="9550" r:id="rId52"/>
    <p:sldId id="9551" r:id="rId53"/>
    <p:sldId id="9552" r:id="rId54"/>
    <p:sldId id="9553" r:id="rId55"/>
    <p:sldId id="9554" r:id="rId56"/>
    <p:sldId id="214747279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orient="horz" pos="2795"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94"/>
    <a:srgbClr val="FF9933"/>
    <a:srgbClr val="F19F27"/>
    <a:srgbClr val="FFFFFF"/>
    <a:srgbClr val="253E8F"/>
    <a:srgbClr val="FFFAEB"/>
    <a:srgbClr val="FFF5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39FD2-C32B-4DC6-A210-AD0B8C745A5E}" v="1284" dt="2025-07-28T12:28:52.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672"/>
  </p:normalViewPr>
  <p:slideViewPr>
    <p:cSldViewPr snapToGrid="0">
      <p:cViewPr varScale="1">
        <p:scale>
          <a:sx n="112" d="100"/>
          <a:sy n="112" d="100"/>
        </p:scale>
        <p:origin x="1096" y="192"/>
      </p:cViewPr>
      <p:guideLst>
        <p:guide orient="horz" pos="1071"/>
        <p:guide orient="horz" pos="279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304B4-BA67-4703-9126-586C01483048}" type="datetimeFigureOut">
              <a:rPr lang="en-IN" smtClean="0"/>
              <a:t>17/03/26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24CB3-D337-4C6D-AC92-9A910EBC5E07}" type="slidenum">
              <a:rPr lang="en-IN" smtClean="0"/>
              <a:t>‹#›</a:t>
            </a:fld>
            <a:endParaRPr lang="en-IN"/>
          </a:p>
        </p:txBody>
      </p:sp>
    </p:spTree>
    <p:extLst>
      <p:ext uri="{BB962C8B-B14F-4D97-AF65-F5344CB8AC3E}">
        <p14:creationId xmlns:p14="http://schemas.microsoft.com/office/powerpoint/2010/main" val="160714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2182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95827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6EBB-B189-DB8E-B70A-FE40A9141F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7EAAC76-F0E5-A56A-7D82-73353EB00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0FEBF8D-5440-2717-CA5F-32689FAADBC0}"/>
              </a:ext>
            </a:extLst>
          </p:cNvPr>
          <p:cNvSpPr>
            <a:spLocks noGrp="1"/>
          </p:cNvSpPr>
          <p:nvPr>
            <p:ph type="dt" sz="half" idx="10"/>
          </p:nvPr>
        </p:nvSpPr>
        <p:spPr/>
        <p:txBody>
          <a:bodyPr/>
          <a:lstStyle/>
          <a:p>
            <a:fld id="{00DC4C81-2E89-45EC-8B39-20EFEA0D4490}" type="datetime1">
              <a:rPr lang="en-IN" smtClean="0"/>
              <a:t>17/03/26</a:t>
            </a:fld>
            <a:endParaRPr lang="en-IN"/>
          </a:p>
        </p:txBody>
      </p:sp>
      <p:sp>
        <p:nvSpPr>
          <p:cNvPr id="5" name="Footer Placeholder 4">
            <a:extLst>
              <a:ext uri="{FF2B5EF4-FFF2-40B4-BE49-F238E27FC236}">
                <a16:creationId xmlns:a16="http://schemas.microsoft.com/office/drawing/2014/main" id="{77EC861B-1EAF-21B9-0E1C-71490D633E2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05C4BD-9A6E-4BDA-F117-7C313453E1EC}"/>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54384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EE17-EC8B-0380-C851-3EE5F9481AB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ABB57D-2802-6941-1C2D-0B6D66824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6BB171-2F81-73A3-091C-9DB59D25BEFB}"/>
              </a:ext>
            </a:extLst>
          </p:cNvPr>
          <p:cNvSpPr>
            <a:spLocks noGrp="1"/>
          </p:cNvSpPr>
          <p:nvPr>
            <p:ph type="dt" sz="half" idx="10"/>
          </p:nvPr>
        </p:nvSpPr>
        <p:spPr/>
        <p:txBody>
          <a:bodyPr/>
          <a:lstStyle/>
          <a:p>
            <a:fld id="{8D82693E-73C1-4E67-B9CB-8F745D7C4A81}" type="datetime1">
              <a:rPr lang="en-IN" smtClean="0"/>
              <a:t>17/03/26</a:t>
            </a:fld>
            <a:endParaRPr lang="en-IN"/>
          </a:p>
        </p:txBody>
      </p:sp>
      <p:sp>
        <p:nvSpPr>
          <p:cNvPr id="5" name="Footer Placeholder 4">
            <a:extLst>
              <a:ext uri="{FF2B5EF4-FFF2-40B4-BE49-F238E27FC236}">
                <a16:creationId xmlns:a16="http://schemas.microsoft.com/office/drawing/2014/main" id="{A2D80170-E1A7-248D-D56D-BF5899749B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EB3F90-2640-9111-8260-597E3C13FB9D}"/>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343972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9EC12-DBC1-5935-B7DA-945A411C8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894DF2-3C01-1367-A1C7-12272828F5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B1EBEB-199F-12FD-8A64-62B684F1991B}"/>
              </a:ext>
            </a:extLst>
          </p:cNvPr>
          <p:cNvSpPr>
            <a:spLocks noGrp="1"/>
          </p:cNvSpPr>
          <p:nvPr>
            <p:ph type="dt" sz="half" idx="10"/>
          </p:nvPr>
        </p:nvSpPr>
        <p:spPr/>
        <p:txBody>
          <a:bodyPr/>
          <a:lstStyle/>
          <a:p>
            <a:fld id="{4AA2BBF7-2A30-46EA-8B60-50BDF944938D}" type="datetime1">
              <a:rPr lang="en-IN" smtClean="0"/>
              <a:t>17/03/26</a:t>
            </a:fld>
            <a:endParaRPr lang="en-IN"/>
          </a:p>
        </p:txBody>
      </p:sp>
      <p:sp>
        <p:nvSpPr>
          <p:cNvPr id="5" name="Footer Placeholder 4">
            <a:extLst>
              <a:ext uri="{FF2B5EF4-FFF2-40B4-BE49-F238E27FC236}">
                <a16:creationId xmlns:a16="http://schemas.microsoft.com/office/drawing/2014/main" id="{4AC44D96-F007-2937-ED89-C5ABAB007A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16D5A4-7AD9-2354-3E73-A1DD7797C488}"/>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409949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98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2D24-926C-6013-B7C4-5079EF1CF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6D4CD-7065-29B8-BE1C-75E3E40DA4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C81C30-751D-36B5-4A75-AA407A7806C9}"/>
              </a:ext>
            </a:extLst>
          </p:cNvPr>
          <p:cNvSpPr>
            <a:spLocks noGrp="1"/>
          </p:cNvSpPr>
          <p:nvPr>
            <p:ph type="dt" sz="half" idx="10"/>
          </p:nvPr>
        </p:nvSpPr>
        <p:spPr/>
        <p:txBody>
          <a:bodyPr/>
          <a:lstStyle/>
          <a:p>
            <a:fld id="{9D326F28-A3E8-4E14-9FE6-3B0A4C1F83CD}" type="datetime1">
              <a:rPr lang="en-US" smtClean="0"/>
              <a:t>3/17/26</a:t>
            </a:fld>
            <a:endParaRPr lang="en-US"/>
          </a:p>
        </p:txBody>
      </p:sp>
      <p:sp>
        <p:nvSpPr>
          <p:cNvPr id="5" name="Footer Placeholder 4">
            <a:extLst>
              <a:ext uri="{FF2B5EF4-FFF2-40B4-BE49-F238E27FC236}">
                <a16:creationId xmlns:a16="http://schemas.microsoft.com/office/drawing/2014/main" id="{73DDF7C9-DBC5-5FF5-7DA7-097463BC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99A17-86F6-F655-29F1-F0C9E2461D27}"/>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457280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855EBF-4E5A-E8B8-DB45-5DC2EF8F2B2C}"/>
              </a:ext>
            </a:extLst>
          </p:cNvPr>
          <p:cNvSpPr/>
          <p:nvPr userDrawn="1"/>
        </p:nvSpPr>
        <p:spPr>
          <a:xfrm>
            <a:off x="838200" y="332459"/>
            <a:ext cx="10515600" cy="854420"/>
          </a:xfrm>
          <a:prstGeom prst="rect">
            <a:avLst/>
          </a:prstGeom>
          <a:solidFill>
            <a:srgbClr val="254094"/>
          </a:solidFill>
          <a:ln>
            <a:solidFill>
              <a:srgbClr val="2540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97888-8C69-1FBC-0C15-7716C1735119}"/>
              </a:ext>
            </a:extLst>
          </p:cNvPr>
          <p:cNvSpPr>
            <a:spLocks noGrp="1"/>
          </p:cNvSpPr>
          <p:nvPr>
            <p:ph type="title"/>
          </p:nvPr>
        </p:nvSpPr>
        <p:spPr>
          <a:xfrm>
            <a:off x="838200" y="329338"/>
            <a:ext cx="10515600" cy="831264"/>
          </a:xfrm>
        </p:spPr>
        <p:txBody>
          <a:bodyPr>
            <a:normAutofit/>
          </a:bodyPr>
          <a:lstStyle>
            <a:lvl1pPr algn="ctr">
              <a:defRPr sz="32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BCBE5510-6198-4E24-06C4-23DF70F18F61}"/>
              </a:ext>
            </a:extLst>
          </p:cNvPr>
          <p:cNvSpPr>
            <a:spLocks noGrp="1"/>
          </p:cNvSpPr>
          <p:nvPr>
            <p:ph type="dt" sz="half" idx="10"/>
          </p:nvPr>
        </p:nvSpPr>
        <p:spPr/>
        <p:txBody>
          <a:bodyPr/>
          <a:lstStyle/>
          <a:p>
            <a:fld id="{3175F176-FE94-43C1-82D7-F4467CA746FB}" type="datetime1">
              <a:rPr lang="en-US" smtClean="0"/>
              <a:t>3/17/26</a:t>
            </a:fld>
            <a:endParaRPr lang="en-US"/>
          </a:p>
        </p:txBody>
      </p:sp>
      <p:sp>
        <p:nvSpPr>
          <p:cNvPr id="5" name="Footer Placeholder 4">
            <a:extLst>
              <a:ext uri="{FF2B5EF4-FFF2-40B4-BE49-F238E27FC236}">
                <a16:creationId xmlns:a16="http://schemas.microsoft.com/office/drawing/2014/main" id="{A023967F-8EFF-65C7-DBE0-6A99BF54F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7E09B-7874-ABE3-ABA9-599FD5327200}"/>
              </a:ext>
            </a:extLst>
          </p:cNvPr>
          <p:cNvSpPr>
            <a:spLocks noGrp="1"/>
          </p:cNvSpPr>
          <p:nvPr>
            <p:ph type="sldNum" sz="quarter" idx="12"/>
          </p:nvPr>
        </p:nvSpPr>
        <p:spPr>
          <a:xfrm>
            <a:off x="9381582" y="6356350"/>
            <a:ext cx="2743200" cy="365125"/>
          </a:xfrm>
        </p:spPr>
        <p:txBody>
          <a:bodyPr/>
          <a:lstStyle>
            <a:lvl1pPr>
              <a:defRPr sz="1100"/>
            </a:lvl1pPr>
          </a:lstStyle>
          <a:p>
            <a:fld id="{C215EBFE-27D2-46D3-8FF9-54147E5C661A}" type="slidenum">
              <a:rPr lang="en-US" smtClean="0"/>
              <a:pPr/>
              <a:t>‹#›</a:t>
            </a:fld>
            <a:endParaRPr lang="en-US"/>
          </a:p>
        </p:txBody>
      </p:sp>
      <p:pic>
        <p:nvPicPr>
          <p:cNvPr id="12" name="Picture 11" descr="A close up of a sign&#10;&#10;Description automatically generated">
            <a:extLst>
              <a:ext uri="{FF2B5EF4-FFF2-40B4-BE49-F238E27FC236}">
                <a16:creationId xmlns:a16="http://schemas.microsoft.com/office/drawing/2014/main" id="{57D3EE0D-3D28-7948-C97F-E54E89645B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0498" y="6353755"/>
            <a:ext cx="1721034" cy="414459"/>
          </a:xfrm>
          <a:prstGeom prst="rect">
            <a:avLst/>
          </a:prstGeom>
        </p:spPr>
      </p:pic>
      <p:sp>
        <p:nvSpPr>
          <p:cNvPr id="15" name="Rectangle 14">
            <a:extLst>
              <a:ext uri="{FF2B5EF4-FFF2-40B4-BE49-F238E27FC236}">
                <a16:creationId xmlns:a16="http://schemas.microsoft.com/office/drawing/2014/main" id="{8B3C6B72-329A-AC92-6060-8EF5E1B9341E}"/>
              </a:ext>
            </a:extLst>
          </p:cNvPr>
          <p:cNvSpPr/>
          <p:nvPr userDrawn="1"/>
        </p:nvSpPr>
        <p:spPr>
          <a:xfrm>
            <a:off x="838200" y="1186879"/>
            <a:ext cx="10515600" cy="175303"/>
          </a:xfrm>
          <a:prstGeom prst="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82095-3205-D5BB-494F-5C644881688F}"/>
              </a:ext>
            </a:extLst>
          </p:cNvPr>
          <p:cNvSpPr>
            <a:spLocks noGrp="1"/>
          </p:cNvSpPr>
          <p:nvPr>
            <p:ph idx="1"/>
          </p:nvPr>
        </p:nvSpPr>
        <p:spPr>
          <a:xfrm>
            <a:off x="838200" y="1757599"/>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26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CEE0-7FE1-8C57-8663-3338048B3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55077-440B-D1D5-4BFB-2D18AB95D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07899-AA4A-C6C5-0AA3-26427B853441}"/>
              </a:ext>
            </a:extLst>
          </p:cNvPr>
          <p:cNvSpPr>
            <a:spLocks noGrp="1"/>
          </p:cNvSpPr>
          <p:nvPr>
            <p:ph type="dt" sz="half" idx="10"/>
          </p:nvPr>
        </p:nvSpPr>
        <p:spPr/>
        <p:txBody>
          <a:bodyPr/>
          <a:lstStyle/>
          <a:p>
            <a:fld id="{5904E9FD-CD29-4A0C-A72D-A52B20F0B4CA}" type="datetime1">
              <a:rPr lang="en-US" smtClean="0"/>
              <a:t>3/17/26</a:t>
            </a:fld>
            <a:endParaRPr lang="en-US"/>
          </a:p>
        </p:txBody>
      </p:sp>
      <p:sp>
        <p:nvSpPr>
          <p:cNvPr id="5" name="Footer Placeholder 4">
            <a:extLst>
              <a:ext uri="{FF2B5EF4-FFF2-40B4-BE49-F238E27FC236}">
                <a16:creationId xmlns:a16="http://schemas.microsoft.com/office/drawing/2014/main" id="{219A81D4-DEE0-216C-C950-A0F328B99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8DCFF-87B0-E93B-F74C-6C51EAF35F30}"/>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278056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19F6C-BDFC-F8E8-C7EF-3529FEA4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F67BA-EFCC-ADB7-F491-5E12EB6D1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E6157A-1FE2-E301-D838-0E78ED83D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5CE8E2-6B6B-BD75-3418-90FA665223D6}"/>
              </a:ext>
            </a:extLst>
          </p:cNvPr>
          <p:cNvSpPr>
            <a:spLocks noGrp="1"/>
          </p:cNvSpPr>
          <p:nvPr>
            <p:ph type="dt" sz="half" idx="10"/>
          </p:nvPr>
        </p:nvSpPr>
        <p:spPr/>
        <p:txBody>
          <a:bodyPr/>
          <a:lstStyle/>
          <a:p>
            <a:fld id="{0546FB8E-31E5-440C-B4AC-4C89DD3551CD}" type="datetime1">
              <a:rPr lang="en-US" smtClean="0"/>
              <a:t>3/17/26</a:t>
            </a:fld>
            <a:endParaRPr lang="en-US"/>
          </a:p>
        </p:txBody>
      </p:sp>
      <p:sp>
        <p:nvSpPr>
          <p:cNvPr id="6" name="Footer Placeholder 5">
            <a:extLst>
              <a:ext uri="{FF2B5EF4-FFF2-40B4-BE49-F238E27FC236}">
                <a16:creationId xmlns:a16="http://schemas.microsoft.com/office/drawing/2014/main" id="{A02C0754-CA76-2E45-530A-1395E4797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1DFE7-B84D-5107-A11A-AC5D0674828C}"/>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4113899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C8F5-AA48-7F8C-AE56-EBEEE9911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0882C-3630-2D09-4303-427020C5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4F5A7-07D7-A837-066E-232C9E704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C9C5E-A102-3EE0-CBE0-B0C81223E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75B87D-2756-621B-26FF-3269C4CA5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1A2D9-0F34-4D99-CCAD-A5AF6A2160D6}"/>
              </a:ext>
            </a:extLst>
          </p:cNvPr>
          <p:cNvSpPr>
            <a:spLocks noGrp="1"/>
          </p:cNvSpPr>
          <p:nvPr>
            <p:ph type="dt" sz="half" idx="10"/>
          </p:nvPr>
        </p:nvSpPr>
        <p:spPr/>
        <p:txBody>
          <a:bodyPr/>
          <a:lstStyle/>
          <a:p>
            <a:fld id="{0FF08A03-CC10-41A0-A77C-818F5468C04F}" type="datetime1">
              <a:rPr lang="en-US" smtClean="0"/>
              <a:t>3/17/26</a:t>
            </a:fld>
            <a:endParaRPr lang="en-US"/>
          </a:p>
        </p:txBody>
      </p:sp>
      <p:sp>
        <p:nvSpPr>
          <p:cNvPr id="8" name="Footer Placeholder 7">
            <a:extLst>
              <a:ext uri="{FF2B5EF4-FFF2-40B4-BE49-F238E27FC236}">
                <a16:creationId xmlns:a16="http://schemas.microsoft.com/office/drawing/2014/main" id="{7DB1E411-4316-4DB2-D042-EBC7897D6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3F995-B68C-27AB-3F21-BB9674ED5B7E}"/>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256623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3EC3-A0A3-A19A-6D55-E1C259BA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EB01E5-E7EB-F6FB-6AB8-1679AD2B7314}"/>
              </a:ext>
            </a:extLst>
          </p:cNvPr>
          <p:cNvSpPr>
            <a:spLocks noGrp="1"/>
          </p:cNvSpPr>
          <p:nvPr>
            <p:ph type="dt" sz="half" idx="10"/>
          </p:nvPr>
        </p:nvSpPr>
        <p:spPr/>
        <p:txBody>
          <a:bodyPr/>
          <a:lstStyle/>
          <a:p>
            <a:fld id="{83387251-7E70-42A0-969D-80097CF6B589}" type="datetime1">
              <a:rPr lang="en-US" smtClean="0"/>
              <a:t>3/17/26</a:t>
            </a:fld>
            <a:endParaRPr lang="en-US"/>
          </a:p>
        </p:txBody>
      </p:sp>
      <p:sp>
        <p:nvSpPr>
          <p:cNvPr id="4" name="Footer Placeholder 3">
            <a:extLst>
              <a:ext uri="{FF2B5EF4-FFF2-40B4-BE49-F238E27FC236}">
                <a16:creationId xmlns:a16="http://schemas.microsoft.com/office/drawing/2014/main" id="{26AE0E41-4EBD-CAB3-A9FE-06C4449BC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B3465A-93EB-780F-4828-538A3404BA7B}"/>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1873142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3B639-0F3D-C50E-34C2-23C0E0F30780}"/>
              </a:ext>
            </a:extLst>
          </p:cNvPr>
          <p:cNvSpPr>
            <a:spLocks noGrp="1"/>
          </p:cNvSpPr>
          <p:nvPr>
            <p:ph type="dt" sz="half" idx="10"/>
          </p:nvPr>
        </p:nvSpPr>
        <p:spPr/>
        <p:txBody>
          <a:bodyPr/>
          <a:lstStyle/>
          <a:p>
            <a:fld id="{A16DAD41-5376-416F-88C5-BE51FFDDEC6C}" type="datetime1">
              <a:rPr lang="en-US" smtClean="0"/>
              <a:t>3/17/26</a:t>
            </a:fld>
            <a:endParaRPr lang="en-US"/>
          </a:p>
        </p:txBody>
      </p:sp>
      <p:sp>
        <p:nvSpPr>
          <p:cNvPr id="3" name="Footer Placeholder 2">
            <a:extLst>
              <a:ext uri="{FF2B5EF4-FFF2-40B4-BE49-F238E27FC236}">
                <a16:creationId xmlns:a16="http://schemas.microsoft.com/office/drawing/2014/main" id="{05367DB5-9CC1-36EA-93BF-2B40D02F6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2BC29-2CFA-2506-3DBB-64DA3CB02CFC}"/>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33568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0CB9F-6CAD-E5C4-D68B-C220B8A95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B9750F-ADEE-6E65-7EB1-E4DBB8414AB6}"/>
              </a:ext>
            </a:extLst>
          </p:cNvPr>
          <p:cNvSpPr>
            <a:spLocks noGrp="1"/>
          </p:cNvSpPr>
          <p:nvPr>
            <p:ph type="dt" sz="half" idx="10"/>
          </p:nvPr>
        </p:nvSpPr>
        <p:spPr/>
        <p:txBody>
          <a:bodyPr/>
          <a:lstStyle/>
          <a:p>
            <a:fld id="{DA19833E-2CFE-44D0-9330-E3AAD661A139}" type="datetime1">
              <a:rPr lang="en-IN" smtClean="0"/>
              <a:t>17/03/26</a:t>
            </a:fld>
            <a:endParaRPr lang="en-IN"/>
          </a:p>
        </p:txBody>
      </p:sp>
      <p:sp>
        <p:nvSpPr>
          <p:cNvPr id="5" name="Footer Placeholder 4">
            <a:extLst>
              <a:ext uri="{FF2B5EF4-FFF2-40B4-BE49-F238E27FC236}">
                <a16:creationId xmlns:a16="http://schemas.microsoft.com/office/drawing/2014/main" id="{E0CBFF14-2D96-CD4B-BA52-E6C9508011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69CBBD-EE5A-9528-3A1A-75E821FE4571}"/>
              </a:ext>
            </a:extLst>
          </p:cNvPr>
          <p:cNvSpPr>
            <a:spLocks noGrp="1"/>
          </p:cNvSpPr>
          <p:nvPr>
            <p:ph type="sldNum" sz="quarter" idx="12"/>
          </p:nvPr>
        </p:nvSpPr>
        <p:spPr/>
        <p:txBody>
          <a:bodyPr/>
          <a:lstStyle/>
          <a:p>
            <a:fld id="{92C30855-3FBF-4085-B7F0-FFA2576C87E5}" type="slidenum">
              <a:rPr lang="en-IN" smtClean="0"/>
              <a:t>‹#›</a:t>
            </a:fld>
            <a:endParaRPr lang="en-IN"/>
          </a:p>
        </p:txBody>
      </p:sp>
      <p:sp>
        <p:nvSpPr>
          <p:cNvPr id="10" name="Rectangle 9">
            <a:extLst>
              <a:ext uri="{FF2B5EF4-FFF2-40B4-BE49-F238E27FC236}">
                <a16:creationId xmlns:a16="http://schemas.microsoft.com/office/drawing/2014/main" id="{39A2E652-C448-3268-2BCE-3903CFD994F8}"/>
              </a:ext>
            </a:extLst>
          </p:cNvPr>
          <p:cNvSpPr/>
          <p:nvPr userDrawn="1"/>
        </p:nvSpPr>
        <p:spPr>
          <a:xfrm>
            <a:off x="838200" y="332459"/>
            <a:ext cx="10515600" cy="854420"/>
          </a:xfrm>
          <a:prstGeom prst="rect">
            <a:avLst/>
          </a:prstGeom>
          <a:solidFill>
            <a:srgbClr val="254094"/>
          </a:solidFill>
          <a:ln>
            <a:solidFill>
              <a:srgbClr val="2540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074C06-7963-CACF-9149-37AA75D26CB1}"/>
              </a:ext>
            </a:extLst>
          </p:cNvPr>
          <p:cNvSpPr/>
          <p:nvPr userDrawn="1"/>
        </p:nvSpPr>
        <p:spPr>
          <a:xfrm>
            <a:off x="838200" y="1186879"/>
            <a:ext cx="10515600" cy="175303"/>
          </a:xfrm>
          <a:prstGeom prst="rect">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60D33961-6B29-B77A-348C-CB885B438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0498" y="6353755"/>
            <a:ext cx="1721034" cy="414459"/>
          </a:xfrm>
          <a:prstGeom prst="rect">
            <a:avLst/>
          </a:prstGeom>
        </p:spPr>
      </p:pic>
      <p:sp>
        <p:nvSpPr>
          <p:cNvPr id="13" name="Title 1">
            <a:extLst>
              <a:ext uri="{FF2B5EF4-FFF2-40B4-BE49-F238E27FC236}">
                <a16:creationId xmlns:a16="http://schemas.microsoft.com/office/drawing/2014/main" id="{0F1EC02A-DE25-4779-DFA1-355D41BF279E}"/>
              </a:ext>
            </a:extLst>
          </p:cNvPr>
          <p:cNvSpPr>
            <a:spLocks noGrp="1"/>
          </p:cNvSpPr>
          <p:nvPr>
            <p:ph type="title"/>
          </p:nvPr>
        </p:nvSpPr>
        <p:spPr>
          <a:xfrm>
            <a:off x="838200" y="353402"/>
            <a:ext cx="10515600" cy="831264"/>
          </a:xfrm>
        </p:spPr>
        <p:txBody>
          <a:bodyPr>
            <a:normAutofit/>
          </a:bodyPr>
          <a:lstStyle>
            <a:lvl1pPr algn="ctr">
              <a:defRPr sz="3200" b="1">
                <a:solidFill>
                  <a:schemeClr val="bg2"/>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80452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20CF-D7E7-3771-515C-4E95F8F9B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0373FE-5B72-6959-D8F3-3F198E129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66457-F7F9-9D15-C5C3-B39D86F20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D0E24-9DD8-EC81-3FAB-CDF850E46E69}"/>
              </a:ext>
            </a:extLst>
          </p:cNvPr>
          <p:cNvSpPr>
            <a:spLocks noGrp="1"/>
          </p:cNvSpPr>
          <p:nvPr>
            <p:ph type="dt" sz="half" idx="10"/>
          </p:nvPr>
        </p:nvSpPr>
        <p:spPr/>
        <p:txBody>
          <a:bodyPr/>
          <a:lstStyle/>
          <a:p>
            <a:fld id="{5A3247A4-A4F5-4B98-BA22-8B8B1AF01844}" type="datetime1">
              <a:rPr lang="en-US" smtClean="0"/>
              <a:t>3/17/26</a:t>
            </a:fld>
            <a:endParaRPr lang="en-US"/>
          </a:p>
        </p:txBody>
      </p:sp>
      <p:sp>
        <p:nvSpPr>
          <p:cNvPr id="6" name="Footer Placeholder 5">
            <a:extLst>
              <a:ext uri="{FF2B5EF4-FFF2-40B4-BE49-F238E27FC236}">
                <a16:creationId xmlns:a16="http://schemas.microsoft.com/office/drawing/2014/main" id="{AEBC8254-788F-69E6-3E8F-424C28DAC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53B82-8670-1925-76F5-B9107E5365DA}"/>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1955086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DADD-6FB3-E57C-6D0E-39B14A2565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D6326-54A1-4466-ADB8-0ED5C8B80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A4688-1BE2-D11F-E6C3-50D34468C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AB65C-3693-31A5-9805-F0653A61D6D6}"/>
              </a:ext>
            </a:extLst>
          </p:cNvPr>
          <p:cNvSpPr>
            <a:spLocks noGrp="1"/>
          </p:cNvSpPr>
          <p:nvPr>
            <p:ph type="dt" sz="half" idx="10"/>
          </p:nvPr>
        </p:nvSpPr>
        <p:spPr/>
        <p:txBody>
          <a:bodyPr/>
          <a:lstStyle/>
          <a:p>
            <a:fld id="{DC1AA1CC-F7F8-4198-817E-06633E62A6C5}" type="datetime1">
              <a:rPr lang="en-US" smtClean="0"/>
              <a:t>3/17/26</a:t>
            </a:fld>
            <a:endParaRPr lang="en-US"/>
          </a:p>
        </p:txBody>
      </p:sp>
      <p:sp>
        <p:nvSpPr>
          <p:cNvPr id="6" name="Footer Placeholder 5">
            <a:extLst>
              <a:ext uri="{FF2B5EF4-FFF2-40B4-BE49-F238E27FC236}">
                <a16:creationId xmlns:a16="http://schemas.microsoft.com/office/drawing/2014/main" id="{1C4DF8A7-287F-421D-382A-ED02D589C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9F8A4-0459-80D5-14C7-0C6168C5E38C}"/>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2300726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22F4-BA84-AC88-72D6-EC279635EF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2154C-7C5A-F8B9-9B93-F90422448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D9D48-1ECA-F4A7-92BE-C4F6EC3DCB78}"/>
              </a:ext>
            </a:extLst>
          </p:cNvPr>
          <p:cNvSpPr>
            <a:spLocks noGrp="1"/>
          </p:cNvSpPr>
          <p:nvPr>
            <p:ph type="dt" sz="half" idx="10"/>
          </p:nvPr>
        </p:nvSpPr>
        <p:spPr/>
        <p:txBody>
          <a:bodyPr/>
          <a:lstStyle/>
          <a:p>
            <a:fld id="{6FBD3DE4-C421-4FAC-A796-3BE286FABCD5}" type="datetime1">
              <a:rPr lang="en-US" smtClean="0"/>
              <a:t>3/17/26</a:t>
            </a:fld>
            <a:endParaRPr lang="en-US"/>
          </a:p>
        </p:txBody>
      </p:sp>
      <p:sp>
        <p:nvSpPr>
          <p:cNvPr id="5" name="Footer Placeholder 4">
            <a:extLst>
              <a:ext uri="{FF2B5EF4-FFF2-40B4-BE49-F238E27FC236}">
                <a16:creationId xmlns:a16="http://schemas.microsoft.com/office/drawing/2014/main" id="{EC672258-6075-45B2-FB55-C104629CD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188C5-0561-3E90-FE97-D4678E68456C}"/>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20980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6E31C-D319-00AD-D0B6-343E814B87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A12501-1C34-A84E-5B6B-5EF2AA1C9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30D7B-5329-B494-8CFE-7A20E581154A}"/>
              </a:ext>
            </a:extLst>
          </p:cNvPr>
          <p:cNvSpPr>
            <a:spLocks noGrp="1"/>
          </p:cNvSpPr>
          <p:nvPr>
            <p:ph type="dt" sz="half" idx="10"/>
          </p:nvPr>
        </p:nvSpPr>
        <p:spPr/>
        <p:txBody>
          <a:bodyPr/>
          <a:lstStyle/>
          <a:p>
            <a:fld id="{3E6CCA79-B401-47B8-B416-05661E21741A}" type="datetime1">
              <a:rPr lang="en-US" smtClean="0"/>
              <a:t>3/17/26</a:t>
            </a:fld>
            <a:endParaRPr lang="en-US"/>
          </a:p>
        </p:txBody>
      </p:sp>
      <p:sp>
        <p:nvSpPr>
          <p:cNvPr id="5" name="Footer Placeholder 4">
            <a:extLst>
              <a:ext uri="{FF2B5EF4-FFF2-40B4-BE49-F238E27FC236}">
                <a16:creationId xmlns:a16="http://schemas.microsoft.com/office/drawing/2014/main" id="{E9A9737A-4051-DCB6-EE63-03DA86CC8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3F295-ED5F-F635-87FA-E1DEBF86302E}"/>
              </a:ext>
            </a:extLst>
          </p:cNvPr>
          <p:cNvSpPr>
            <a:spLocks noGrp="1"/>
          </p:cNvSpPr>
          <p:nvPr>
            <p:ph type="sldNum" sz="quarter" idx="12"/>
          </p:nvPr>
        </p:nvSpPr>
        <p:spPr/>
        <p:txBody>
          <a:bodyPr/>
          <a:lstStyle/>
          <a:p>
            <a:fld id="{C215EBFE-27D2-46D3-8FF9-54147E5C661A}" type="slidenum">
              <a:rPr lang="en-US" smtClean="0"/>
              <a:t>‹#›</a:t>
            </a:fld>
            <a:endParaRPr lang="en-US"/>
          </a:p>
        </p:txBody>
      </p:sp>
    </p:spTree>
    <p:extLst>
      <p:ext uri="{BB962C8B-B14F-4D97-AF65-F5344CB8AC3E}">
        <p14:creationId xmlns:p14="http://schemas.microsoft.com/office/powerpoint/2010/main" val="565680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634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C6EE-7075-8A02-E2AC-617BDAF860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FCB8366-7815-B200-8E29-8DB5A5936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F0C4F-6746-B787-754B-FD2F0DE6022C}"/>
              </a:ext>
            </a:extLst>
          </p:cNvPr>
          <p:cNvSpPr>
            <a:spLocks noGrp="1"/>
          </p:cNvSpPr>
          <p:nvPr>
            <p:ph type="dt" sz="half" idx="10"/>
          </p:nvPr>
        </p:nvSpPr>
        <p:spPr/>
        <p:txBody>
          <a:bodyPr/>
          <a:lstStyle/>
          <a:p>
            <a:fld id="{D7A42B61-1A35-40B0-8FDC-03372359F47A}" type="datetime1">
              <a:rPr lang="en-IN" smtClean="0"/>
              <a:t>17/03/26</a:t>
            </a:fld>
            <a:endParaRPr lang="en-IN"/>
          </a:p>
        </p:txBody>
      </p:sp>
      <p:sp>
        <p:nvSpPr>
          <p:cNvPr id="5" name="Footer Placeholder 4">
            <a:extLst>
              <a:ext uri="{FF2B5EF4-FFF2-40B4-BE49-F238E27FC236}">
                <a16:creationId xmlns:a16="http://schemas.microsoft.com/office/drawing/2014/main" id="{EA903460-8E57-3A1F-7AAD-756F6610F2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DA2D5-53FD-56DC-6B03-0509140796C7}"/>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378958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8732-B23D-485C-54A5-A83C142F32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E33D19B-B740-D33A-9CB0-49C68171DC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2D47EBE-04DF-4628-11F9-1F991B190B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7A449FA-AC25-E92E-8D42-6944A26D82CD}"/>
              </a:ext>
            </a:extLst>
          </p:cNvPr>
          <p:cNvSpPr>
            <a:spLocks noGrp="1"/>
          </p:cNvSpPr>
          <p:nvPr>
            <p:ph type="dt" sz="half" idx="10"/>
          </p:nvPr>
        </p:nvSpPr>
        <p:spPr/>
        <p:txBody>
          <a:bodyPr/>
          <a:lstStyle/>
          <a:p>
            <a:fld id="{60CE6D78-EF6B-4E1E-AD4C-0DAE03424444}" type="datetime1">
              <a:rPr lang="en-IN" smtClean="0"/>
              <a:t>17/03/26</a:t>
            </a:fld>
            <a:endParaRPr lang="en-IN"/>
          </a:p>
        </p:txBody>
      </p:sp>
      <p:sp>
        <p:nvSpPr>
          <p:cNvPr id="6" name="Footer Placeholder 5">
            <a:extLst>
              <a:ext uri="{FF2B5EF4-FFF2-40B4-BE49-F238E27FC236}">
                <a16:creationId xmlns:a16="http://schemas.microsoft.com/office/drawing/2014/main" id="{2DB9C208-707F-791C-506E-1FE8F5222C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031E82-257D-2D45-2F03-76026F37F9A5}"/>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189254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0580-39B5-DC9B-AE66-D106C59A688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F017DB-6297-889C-99C9-8FB9B8454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016F8-0091-80F7-6D42-B14AF6AD96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CDED282-0721-B5D1-FF55-69B2BCF68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AE65C5-EFDC-C296-030B-76C69E3D1A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9E9FCBD-BA92-7DE4-00D4-5EEF966755EC}"/>
              </a:ext>
            </a:extLst>
          </p:cNvPr>
          <p:cNvSpPr>
            <a:spLocks noGrp="1"/>
          </p:cNvSpPr>
          <p:nvPr>
            <p:ph type="dt" sz="half" idx="10"/>
          </p:nvPr>
        </p:nvSpPr>
        <p:spPr/>
        <p:txBody>
          <a:bodyPr/>
          <a:lstStyle/>
          <a:p>
            <a:fld id="{1A264FA6-12EB-4180-81D0-569B78EFF1D7}" type="datetime1">
              <a:rPr lang="en-IN" smtClean="0"/>
              <a:t>17/03/26</a:t>
            </a:fld>
            <a:endParaRPr lang="en-IN"/>
          </a:p>
        </p:txBody>
      </p:sp>
      <p:sp>
        <p:nvSpPr>
          <p:cNvPr id="8" name="Footer Placeholder 7">
            <a:extLst>
              <a:ext uri="{FF2B5EF4-FFF2-40B4-BE49-F238E27FC236}">
                <a16:creationId xmlns:a16="http://schemas.microsoft.com/office/drawing/2014/main" id="{D5DA4159-8747-18A7-1780-62612BCDB79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796765E-E895-D11A-D0E5-169104407369}"/>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4416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EF08-1DD1-5F41-B7ED-166690A0C3A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6C5418F-562A-2D16-D707-1F79DAB50A1D}"/>
              </a:ext>
            </a:extLst>
          </p:cNvPr>
          <p:cNvSpPr>
            <a:spLocks noGrp="1"/>
          </p:cNvSpPr>
          <p:nvPr>
            <p:ph type="dt" sz="half" idx="10"/>
          </p:nvPr>
        </p:nvSpPr>
        <p:spPr/>
        <p:txBody>
          <a:bodyPr/>
          <a:lstStyle/>
          <a:p>
            <a:fld id="{66C63A17-F79C-4C3E-A367-540EF5AD8670}" type="datetime1">
              <a:rPr lang="en-IN" smtClean="0"/>
              <a:t>17/03/26</a:t>
            </a:fld>
            <a:endParaRPr lang="en-IN"/>
          </a:p>
        </p:txBody>
      </p:sp>
      <p:sp>
        <p:nvSpPr>
          <p:cNvPr id="4" name="Footer Placeholder 3">
            <a:extLst>
              <a:ext uri="{FF2B5EF4-FFF2-40B4-BE49-F238E27FC236}">
                <a16:creationId xmlns:a16="http://schemas.microsoft.com/office/drawing/2014/main" id="{FA34EAE7-0DCE-9ADE-8935-D2A41C9C859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F192DA7-B1E8-377F-E5A1-05A12C7545AE}"/>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65669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1C4B8-DC30-B746-732B-7B6F20746C9B}"/>
              </a:ext>
            </a:extLst>
          </p:cNvPr>
          <p:cNvSpPr>
            <a:spLocks noGrp="1"/>
          </p:cNvSpPr>
          <p:nvPr>
            <p:ph type="dt" sz="half" idx="10"/>
          </p:nvPr>
        </p:nvSpPr>
        <p:spPr/>
        <p:txBody>
          <a:bodyPr/>
          <a:lstStyle/>
          <a:p>
            <a:fld id="{BC2E115A-5FB9-43C7-B191-89DB2591C74E}" type="datetime1">
              <a:rPr lang="en-IN" smtClean="0"/>
              <a:t>17/03/26</a:t>
            </a:fld>
            <a:endParaRPr lang="en-IN"/>
          </a:p>
        </p:txBody>
      </p:sp>
      <p:sp>
        <p:nvSpPr>
          <p:cNvPr id="3" name="Footer Placeholder 2">
            <a:extLst>
              <a:ext uri="{FF2B5EF4-FFF2-40B4-BE49-F238E27FC236}">
                <a16:creationId xmlns:a16="http://schemas.microsoft.com/office/drawing/2014/main" id="{E0F12827-C3A2-322B-7950-93B4FAA3797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742F816-E33C-E926-2CFB-D0149C70820D}"/>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397595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F0A3-0F4C-6ADD-1016-593079D89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DDFC9B9-B2DA-61DA-F41F-E9694B9B9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687FA83-F3A9-A70E-2DB7-06B95A965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C8CD9-153E-857F-0C6A-72537E4B5016}"/>
              </a:ext>
            </a:extLst>
          </p:cNvPr>
          <p:cNvSpPr>
            <a:spLocks noGrp="1"/>
          </p:cNvSpPr>
          <p:nvPr>
            <p:ph type="dt" sz="half" idx="10"/>
          </p:nvPr>
        </p:nvSpPr>
        <p:spPr/>
        <p:txBody>
          <a:bodyPr/>
          <a:lstStyle/>
          <a:p>
            <a:fld id="{A9B2E0E4-6D0A-4C5C-B17F-2C971EB422DE}" type="datetime1">
              <a:rPr lang="en-IN" smtClean="0"/>
              <a:t>17/03/26</a:t>
            </a:fld>
            <a:endParaRPr lang="en-IN"/>
          </a:p>
        </p:txBody>
      </p:sp>
      <p:sp>
        <p:nvSpPr>
          <p:cNvPr id="6" name="Footer Placeholder 5">
            <a:extLst>
              <a:ext uri="{FF2B5EF4-FFF2-40B4-BE49-F238E27FC236}">
                <a16:creationId xmlns:a16="http://schemas.microsoft.com/office/drawing/2014/main" id="{677FA849-BA76-0A7E-CCA1-3D06CD0010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FEF9545-26EB-39E1-23E1-9C3B816B15B7}"/>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159882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8059-BAA0-524E-7E97-BB8377541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45BFF14-68A1-BED8-317E-84CC0BDF1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8C4FDF0-B0F3-1258-ADC4-1805D13A6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36A44-3DC1-DCE3-5F19-CF2B9BC3DC29}"/>
              </a:ext>
            </a:extLst>
          </p:cNvPr>
          <p:cNvSpPr>
            <a:spLocks noGrp="1"/>
          </p:cNvSpPr>
          <p:nvPr>
            <p:ph type="dt" sz="half" idx="10"/>
          </p:nvPr>
        </p:nvSpPr>
        <p:spPr/>
        <p:txBody>
          <a:bodyPr/>
          <a:lstStyle/>
          <a:p>
            <a:fld id="{71041074-0967-4AB8-9627-48439BD9F5F4}" type="datetime1">
              <a:rPr lang="en-IN" smtClean="0"/>
              <a:t>17/03/26</a:t>
            </a:fld>
            <a:endParaRPr lang="en-IN"/>
          </a:p>
        </p:txBody>
      </p:sp>
      <p:sp>
        <p:nvSpPr>
          <p:cNvPr id="6" name="Footer Placeholder 5">
            <a:extLst>
              <a:ext uri="{FF2B5EF4-FFF2-40B4-BE49-F238E27FC236}">
                <a16:creationId xmlns:a16="http://schemas.microsoft.com/office/drawing/2014/main" id="{7C8F9D69-2F70-0F22-9754-948FD211AC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9991BE5-D83B-BE07-4B1C-55710E27DC5D}"/>
              </a:ext>
            </a:extLst>
          </p:cNvPr>
          <p:cNvSpPr>
            <a:spLocks noGrp="1"/>
          </p:cNvSpPr>
          <p:nvPr>
            <p:ph type="sldNum" sz="quarter" idx="12"/>
          </p:nvPr>
        </p:nvSpPr>
        <p:spPr/>
        <p:txBody>
          <a:bodyPr/>
          <a:lstStyle/>
          <a:p>
            <a:fld id="{92C30855-3FBF-4085-B7F0-FFA2576C87E5}" type="slidenum">
              <a:rPr lang="en-IN" smtClean="0"/>
              <a:t>‹#›</a:t>
            </a:fld>
            <a:endParaRPr lang="en-IN"/>
          </a:p>
        </p:txBody>
      </p:sp>
    </p:spTree>
    <p:extLst>
      <p:ext uri="{BB962C8B-B14F-4D97-AF65-F5344CB8AC3E}">
        <p14:creationId xmlns:p14="http://schemas.microsoft.com/office/powerpoint/2010/main" val="34468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D828C-1106-6910-C9E9-D2C8ABFC1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77C97E-E8C3-83F0-8FFD-0A56C4F482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B8C682-881B-0B44-10EF-A720A0903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8F93E-E7B7-4C45-94AD-FAABEE69D732}" type="datetime1">
              <a:rPr lang="en-IN" smtClean="0"/>
              <a:t>17/03/26</a:t>
            </a:fld>
            <a:endParaRPr lang="en-IN"/>
          </a:p>
        </p:txBody>
      </p:sp>
      <p:sp>
        <p:nvSpPr>
          <p:cNvPr id="5" name="Footer Placeholder 4">
            <a:extLst>
              <a:ext uri="{FF2B5EF4-FFF2-40B4-BE49-F238E27FC236}">
                <a16:creationId xmlns:a16="http://schemas.microsoft.com/office/drawing/2014/main" id="{41E13068-3D17-E4F7-ECA5-819563578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3EA8D90-C137-4868-F175-3C35D7407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30855-3FBF-4085-B7F0-FFA2576C87E5}" type="slidenum">
              <a:rPr lang="en-IN" smtClean="0"/>
              <a:t>‹#›</a:t>
            </a:fld>
            <a:endParaRPr lang="en-IN"/>
          </a:p>
        </p:txBody>
      </p:sp>
    </p:spTree>
    <p:extLst>
      <p:ext uri="{BB962C8B-B14F-4D97-AF65-F5344CB8AC3E}">
        <p14:creationId xmlns:p14="http://schemas.microsoft.com/office/powerpoint/2010/main" val="236592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C2256-2107-B0FF-36F8-A9230F36F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1EFDCF-1775-F0E8-36F1-C536CE4E6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9470B-A268-172F-65ED-1A8CFC2AD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A4C64-03E9-4EA3-B22B-2294EB9F9659}" type="datetime1">
              <a:rPr lang="en-US" smtClean="0"/>
              <a:t>3/17/26</a:t>
            </a:fld>
            <a:endParaRPr lang="en-US"/>
          </a:p>
        </p:txBody>
      </p:sp>
      <p:sp>
        <p:nvSpPr>
          <p:cNvPr id="5" name="Footer Placeholder 4">
            <a:extLst>
              <a:ext uri="{FF2B5EF4-FFF2-40B4-BE49-F238E27FC236}">
                <a16:creationId xmlns:a16="http://schemas.microsoft.com/office/drawing/2014/main" id="{87F5FDBB-9072-4C0C-D6BB-863B03BDB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DD8CF-48D6-5443-1611-2827C8F82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5EBFE-27D2-46D3-8FF9-54147E5C661A}" type="slidenum">
              <a:rPr lang="en-US" smtClean="0"/>
              <a:t>‹#›</a:t>
            </a:fld>
            <a:endParaRPr lang="en-US"/>
          </a:p>
        </p:txBody>
      </p:sp>
    </p:spTree>
    <p:extLst>
      <p:ext uri="{BB962C8B-B14F-4D97-AF65-F5344CB8AC3E}">
        <p14:creationId xmlns:p14="http://schemas.microsoft.com/office/powerpoint/2010/main" val="2290228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karmayogibharat.gov.i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igotkarmayogi.gov.in/" TargetMode="External"/><Relationship Id="rId5" Type="http://schemas.openxmlformats.org/officeDocument/2006/relationships/hyperlink" Target="https://cbc.gov.in/"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and orange cloud&#10;&#10;Description automatically generated">
            <a:extLst>
              <a:ext uri="{FF2B5EF4-FFF2-40B4-BE49-F238E27FC236}">
                <a16:creationId xmlns:a16="http://schemas.microsoft.com/office/drawing/2014/main" id="{9ECB90FA-13C6-C201-E9D9-BAAF46E95DE9}"/>
              </a:ext>
            </a:extLst>
          </p:cNvPr>
          <p:cNvPicPr>
            <a:picLocks noChangeAspect="1"/>
          </p:cNvPicPr>
          <p:nvPr/>
        </p:nvPicPr>
        <p:blipFill>
          <a:blip r:embed="rId3">
            <a:alphaModFix amt="24000"/>
          </a:blip>
          <a:stretch>
            <a:fillRect/>
          </a:stretch>
        </p:blipFill>
        <p:spPr>
          <a:xfrm>
            <a:off x="0" y="0"/>
            <a:ext cx="12192000" cy="6858000"/>
          </a:xfrm>
          <a:prstGeom prst="rect">
            <a:avLst/>
          </a:prstGeom>
        </p:spPr>
      </p:pic>
      <p:sp>
        <p:nvSpPr>
          <p:cNvPr id="8" name="Google Shape;1838;p46">
            <a:extLst>
              <a:ext uri="{FF2B5EF4-FFF2-40B4-BE49-F238E27FC236}">
                <a16:creationId xmlns:a16="http://schemas.microsoft.com/office/drawing/2014/main" id="{7C0B74E9-0BAF-B1F8-A870-4F6CA1253B2B}"/>
              </a:ext>
            </a:extLst>
          </p:cNvPr>
          <p:cNvSpPr txBox="1">
            <a:spLocks/>
          </p:cNvSpPr>
          <p:nvPr/>
        </p:nvSpPr>
        <p:spPr>
          <a:xfrm>
            <a:off x="1048277" y="3896961"/>
            <a:ext cx="10095441" cy="748351"/>
          </a:xfrm>
          <a:prstGeom prst="rect">
            <a:avLst/>
          </a:prstGeom>
        </p:spPr>
        <p:txBody>
          <a:bodyPr spcFirstLastPara="1" wrap="square" lIns="119937" tIns="121836" rIns="119937" bIns="121836" anchor="t" anchorCtr="0">
            <a:noAutofit/>
          </a:bodyPr>
          <a:lstStyle>
            <a:lvl1pPr algn="l" defTabSz="914400" rtl="0" eaLnBrk="1" latinLnBrk="0" hangingPunct="1">
              <a:lnSpc>
                <a:spcPct val="85000"/>
              </a:lnSpc>
              <a:spcBef>
                <a:spcPct val="0"/>
              </a:spcBef>
              <a:buNone/>
              <a:defRPr sz="2000" b="0" kern="120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3889" rtl="0" eaLnBrk="1" fontAlgn="auto" latinLnBrk="0" hangingPunct="1">
              <a:lnSpc>
                <a:spcPct val="85000"/>
              </a:lnSpc>
              <a:spcBef>
                <a:spcPts val="0"/>
              </a:spcBef>
              <a:spcAft>
                <a:spcPts val="0"/>
              </a:spcAft>
              <a:buClrTx/>
              <a:buSzTx/>
              <a:buFontTx/>
              <a:buNone/>
              <a:tabLst/>
              <a:defRPr/>
            </a:pPr>
            <a:endParaRPr kumimoji="0" lang="en-US" sz="4597" b="1" i="0" u="none" strike="noStrike" kern="1200" cap="none" spc="0" normalizeH="0" baseline="0" noProof="0">
              <a:ln>
                <a:noFill/>
              </a:ln>
              <a:solidFill>
                <a:srgbClr val="1B4CA1"/>
              </a:solidFill>
              <a:effectLst/>
              <a:uLnTx/>
              <a:uFillTx/>
              <a:latin typeface="Poppins" panose="00000500000000000000" pitchFamily="2" charset="0"/>
              <a:ea typeface="Lato" panose="020F0502020204030203" pitchFamily="34" charset="0"/>
              <a:cs typeface="Poppins" panose="00000500000000000000" pitchFamily="2" charset="0"/>
              <a:sym typeface="Arial"/>
            </a:endParaRPr>
          </a:p>
        </p:txBody>
      </p:sp>
      <p:sp>
        <p:nvSpPr>
          <p:cNvPr id="9" name="Google Shape;1839;p46">
            <a:extLst>
              <a:ext uri="{FF2B5EF4-FFF2-40B4-BE49-F238E27FC236}">
                <a16:creationId xmlns:a16="http://schemas.microsoft.com/office/drawing/2014/main" id="{6145D6A2-05C0-CEE2-DE7F-261715DB8A31}"/>
              </a:ext>
            </a:extLst>
          </p:cNvPr>
          <p:cNvSpPr txBox="1">
            <a:spLocks/>
          </p:cNvSpPr>
          <p:nvPr/>
        </p:nvSpPr>
        <p:spPr>
          <a:xfrm>
            <a:off x="331470" y="2591471"/>
            <a:ext cx="11544300" cy="2423379"/>
          </a:xfrm>
          <a:prstGeom prst="rect">
            <a:avLst/>
          </a:prstGeom>
        </p:spPr>
        <p:txBody>
          <a:bodyPr spcFirstLastPara="1" wrap="square" lIns="119937" tIns="121836" rIns="119937" bIns="121836" anchor="t" anchorCtr="0">
            <a:noAutofit/>
          </a:bodyPr>
          <a:lstStyle>
            <a:lvl1pPr marL="356616" indent="-356616" algn="l" defTabSz="914400" rtl="0" eaLnBrk="1" latinLnBrk="0" hangingPunct="1">
              <a:spcBef>
                <a:spcPct val="20000"/>
              </a:spcBef>
              <a:buClr>
                <a:schemeClr val="accent3">
                  <a:lumMod val="50000"/>
                </a:schemeClr>
              </a:buClr>
              <a:buSzPct val="70000"/>
              <a:buFont typeface="Arial" pitchFamily="34" charset="0"/>
              <a:buChar char="►"/>
              <a:defRPr sz="2000" kern="1200">
                <a:solidFill>
                  <a:schemeClr val="bg2"/>
                </a:solidFill>
                <a:latin typeface="Lato" panose="020F0502020204030203" pitchFamily="34" charset="0"/>
                <a:ea typeface="Lato" panose="020F0502020204030203" pitchFamily="34" charset="0"/>
                <a:cs typeface="Lato" panose="020F0502020204030203" pitchFamily="34" charset="0"/>
              </a:defRPr>
            </a:lvl1pPr>
            <a:lvl2pPr marL="713232" indent="-356616" algn="l" defTabSz="914400" rtl="0" eaLnBrk="1" latinLnBrk="0" hangingPunct="1">
              <a:spcBef>
                <a:spcPct val="20000"/>
              </a:spcBef>
              <a:buClr>
                <a:schemeClr val="accent3">
                  <a:lumMod val="50000"/>
                </a:schemeClr>
              </a:buClr>
              <a:buSzPct val="70000"/>
              <a:buFont typeface="Arial" pitchFamily="34" charset="0"/>
              <a:buChar char="►"/>
              <a:defRPr sz="1800" kern="1200">
                <a:solidFill>
                  <a:schemeClr val="bg2"/>
                </a:solidFill>
                <a:latin typeface="Lato" panose="020F0502020204030203" pitchFamily="34" charset="0"/>
                <a:ea typeface="Lato" panose="020F0502020204030203" pitchFamily="34" charset="0"/>
                <a:cs typeface="Lato" panose="020F0502020204030203" pitchFamily="34" charset="0"/>
              </a:defRPr>
            </a:lvl2pPr>
            <a:lvl3pPr marL="1069848" indent="-356616" algn="l" defTabSz="914400" rtl="0" eaLnBrk="1" latinLnBrk="0" hangingPunct="1">
              <a:spcBef>
                <a:spcPct val="20000"/>
              </a:spcBef>
              <a:buClr>
                <a:schemeClr val="accent3">
                  <a:lumMod val="50000"/>
                </a:schemeClr>
              </a:buClr>
              <a:buSzPct val="70000"/>
              <a:buFont typeface="Arial" pitchFamily="34" charset="0"/>
              <a:buChar char="►"/>
              <a:defRPr sz="1600" kern="1200">
                <a:solidFill>
                  <a:schemeClr val="bg2"/>
                </a:solidFill>
                <a:latin typeface="Lato" panose="020F0502020204030203" pitchFamily="34" charset="0"/>
                <a:ea typeface="Lato" panose="020F0502020204030203" pitchFamily="34" charset="0"/>
                <a:cs typeface="Lato" panose="020F0502020204030203" pitchFamily="34" charset="0"/>
              </a:defRPr>
            </a:lvl3pPr>
            <a:lvl4pPr marL="1426464" indent="-356616" algn="l" defTabSz="914400" rtl="0" eaLnBrk="1" latinLnBrk="0" hangingPunct="1">
              <a:spcBef>
                <a:spcPct val="20000"/>
              </a:spcBef>
              <a:buClr>
                <a:schemeClr val="accent3">
                  <a:lumMod val="50000"/>
                </a:schemeClr>
              </a:buClr>
              <a:buSzPct val="70000"/>
              <a:buFont typeface="Arial" pitchFamily="34" charset="0"/>
              <a:buChar char="►"/>
              <a:defRPr sz="1400" kern="1200">
                <a:solidFill>
                  <a:schemeClr val="bg2"/>
                </a:solidFill>
                <a:latin typeface="Lato" panose="020F0502020204030203" pitchFamily="34" charset="0"/>
                <a:ea typeface="Lato" panose="020F0502020204030203" pitchFamily="34" charset="0"/>
                <a:cs typeface="Lato" panose="020F0502020204030203" pitchFamily="34" charset="0"/>
              </a:defRPr>
            </a:lvl4pPr>
            <a:lvl5pPr marL="1783080" indent="-356616" algn="l" defTabSz="914400" rtl="0" eaLnBrk="1" latinLnBrk="0" hangingPunct="1">
              <a:spcBef>
                <a:spcPct val="20000"/>
              </a:spcBef>
              <a:buClr>
                <a:schemeClr val="accent3">
                  <a:lumMod val="50000"/>
                </a:schemeClr>
              </a:buClr>
              <a:buSzPct val="70000"/>
              <a:buFont typeface="Arial" pitchFamily="34" charset="0"/>
              <a:buChar char="►"/>
              <a:defRPr sz="1200" kern="1200">
                <a:solidFill>
                  <a:schemeClr val="bg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0">
              <a:buNone/>
            </a:pPr>
            <a:r>
              <a:rPr lang="en-IN" sz="4200" b="1" dirty="0">
                <a:solidFill>
                  <a:srgbClr val="254094"/>
                </a:solidFill>
                <a:latin typeface="Segoe UI" panose="020B0502040204020203" pitchFamily="34" charset="0"/>
                <a:cs typeface="Segoe UI" panose="020B0502040204020203" pitchFamily="34" charset="0"/>
              </a:rPr>
              <a:t>Unified New Age National Training Institutes</a:t>
            </a:r>
          </a:p>
          <a:p>
            <a:pPr marL="0" indent="0" algn="ctr" rtl="0">
              <a:buNone/>
            </a:pPr>
            <a:r>
              <a:rPr lang="en-IN" sz="4200" b="1" dirty="0">
                <a:solidFill>
                  <a:srgbClr val="254094"/>
                </a:solidFill>
                <a:latin typeface="Segoe UI" panose="020B0502040204020203" pitchFamily="34" charset="0"/>
                <a:cs typeface="Segoe UI" panose="020B0502040204020203" pitchFamily="34" charset="0"/>
              </a:rPr>
              <a:t>(UNNATI)</a:t>
            </a:r>
          </a:p>
          <a:p>
            <a:pPr marL="0" marR="0" lvl="0" indent="0" algn="ctr" defTabSz="913889" rtl="0" eaLnBrk="1" fontAlgn="auto" latinLnBrk="0" hangingPunct="1">
              <a:spcBef>
                <a:spcPts val="0"/>
              </a:spcBef>
              <a:spcAft>
                <a:spcPts val="0"/>
              </a:spcAft>
              <a:buClr>
                <a:srgbClr val="188CE5">
                  <a:lumMod val="50000"/>
                </a:srgbClr>
              </a:buClr>
              <a:buSzPct val="70000"/>
              <a:buFont typeface="Arial" pitchFamily="34" charset="0"/>
              <a:buNone/>
              <a:tabLst/>
              <a:defRPr/>
            </a:pPr>
            <a:endParaRPr lang="en-US" sz="4200" b="1" dirty="0">
              <a:solidFill>
                <a:srgbClr val="FF9933"/>
              </a:solidFill>
              <a:latin typeface="Segoe UI" panose="020B0502040204020203" pitchFamily="34" charset="0"/>
              <a:cs typeface="Segoe UI" panose="020B0502040204020203" pitchFamily="34" charset="0"/>
              <a:sym typeface="Montserrat"/>
            </a:endParaRPr>
          </a:p>
          <a:p>
            <a:pPr marL="0" marR="0" lvl="0" indent="0" algn="ctr" defTabSz="913889" rtl="0" eaLnBrk="1" fontAlgn="auto" latinLnBrk="0" hangingPunct="1">
              <a:spcBef>
                <a:spcPts val="0"/>
              </a:spcBef>
              <a:spcAft>
                <a:spcPts val="0"/>
              </a:spcAft>
              <a:buClr>
                <a:srgbClr val="188CE5">
                  <a:lumMod val="50000"/>
                </a:srgbClr>
              </a:buClr>
              <a:buSzPct val="70000"/>
              <a:buFont typeface="Arial" pitchFamily="34" charset="0"/>
              <a:buNone/>
              <a:tabLst/>
              <a:defRPr/>
            </a:pPr>
            <a:r>
              <a:rPr lang="en-US" sz="4200" b="1" dirty="0">
                <a:solidFill>
                  <a:srgbClr val="FF9933"/>
                </a:solidFill>
                <a:latin typeface="Segoe UI" panose="020B0502040204020203" pitchFamily="34" charset="0"/>
                <a:cs typeface="Segoe UI" panose="020B0502040204020203" pitchFamily="34" charset="0"/>
                <a:sym typeface="Montserrat"/>
              </a:rPr>
              <a:t>Guidebook</a:t>
            </a:r>
          </a:p>
        </p:txBody>
      </p:sp>
      <p:sp>
        <p:nvSpPr>
          <p:cNvPr id="12" name="Google Shape;1839;p46">
            <a:extLst>
              <a:ext uri="{FF2B5EF4-FFF2-40B4-BE49-F238E27FC236}">
                <a16:creationId xmlns:a16="http://schemas.microsoft.com/office/drawing/2014/main" id="{40FAB6EB-72B6-3C97-154A-0040E7E39E79}"/>
              </a:ext>
            </a:extLst>
          </p:cNvPr>
          <p:cNvSpPr txBox="1">
            <a:spLocks/>
          </p:cNvSpPr>
          <p:nvPr/>
        </p:nvSpPr>
        <p:spPr>
          <a:xfrm>
            <a:off x="3982690" y="5754325"/>
            <a:ext cx="4226620" cy="592795"/>
          </a:xfrm>
          <a:prstGeom prst="rect">
            <a:avLst/>
          </a:prstGeom>
        </p:spPr>
        <p:txBody>
          <a:bodyPr spcFirstLastPara="1" wrap="square" lIns="119937" tIns="121836" rIns="119937" bIns="121836" anchor="t" anchorCtr="0">
            <a:noAutofit/>
          </a:bodyPr>
          <a:lstStyle>
            <a:lvl1pPr marL="356616" indent="-356616" algn="l" defTabSz="914400" rtl="0" eaLnBrk="1" latinLnBrk="0" hangingPunct="1">
              <a:spcBef>
                <a:spcPct val="20000"/>
              </a:spcBef>
              <a:buClr>
                <a:schemeClr val="accent3">
                  <a:lumMod val="50000"/>
                </a:schemeClr>
              </a:buClr>
              <a:buSzPct val="70000"/>
              <a:buFont typeface="Arial" pitchFamily="34" charset="0"/>
              <a:buChar char="►"/>
              <a:defRPr sz="2000" kern="1200">
                <a:solidFill>
                  <a:schemeClr val="bg2"/>
                </a:solidFill>
                <a:latin typeface="Lato" panose="020F0502020204030203" pitchFamily="34" charset="0"/>
                <a:ea typeface="Lato" panose="020F0502020204030203" pitchFamily="34" charset="0"/>
                <a:cs typeface="Lato" panose="020F0502020204030203" pitchFamily="34" charset="0"/>
              </a:defRPr>
            </a:lvl1pPr>
            <a:lvl2pPr marL="713232" indent="-356616" algn="l" defTabSz="914400" rtl="0" eaLnBrk="1" latinLnBrk="0" hangingPunct="1">
              <a:spcBef>
                <a:spcPct val="20000"/>
              </a:spcBef>
              <a:buClr>
                <a:schemeClr val="accent3">
                  <a:lumMod val="50000"/>
                </a:schemeClr>
              </a:buClr>
              <a:buSzPct val="70000"/>
              <a:buFont typeface="Arial" pitchFamily="34" charset="0"/>
              <a:buChar char="►"/>
              <a:defRPr sz="1800" kern="1200">
                <a:solidFill>
                  <a:schemeClr val="bg2"/>
                </a:solidFill>
                <a:latin typeface="Lato" panose="020F0502020204030203" pitchFamily="34" charset="0"/>
                <a:ea typeface="Lato" panose="020F0502020204030203" pitchFamily="34" charset="0"/>
                <a:cs typeface="Lato" panose="020F0502020204030203" pitchFamily="34" charset="0"/>
              </a:defRPr>
            </a:lvl2pPr>
            <a:lvl3pPr marL="1069848" indent="-356616" algn="l" defTabSz="914400" rtl="0" eaLnBrk="1" latinLnBrk="0" hangingPunct="1">
              <a:spcBef>
                <a:spcPct val="20000"/>
              </a:spcBef>
              <a:buClr>
                <a:schemeClr val="accent3">
                  <a:lumMod val="50000"/>
                </a:schemeClr>
              </a:buClr>
              <a:buSzPct val="70000"/>
              <a:buFont typeface="Arial" pitchFamily="34" charset="0"/>
              <a:buChar char="►"/>
              <a:defRPr sz="1600" kern="1200">
                <a:solidFill>
                  <a:schemeClr val="bg2"/>
                </a:solidFill>
                <a:latin typeface="Lato" panose="020F0502020204030203" pitchFamily="34" charset="0"/>
                <a:ea typeface="Lato" panose="020F0502020204030203" pitchFamily="34" charset="0"/>
                <a:cs typeface="Lato" panose="020F0502020204030203" pitchFamily="34" charset="0"/>
              </a:defRPr>
            </a:lvl3pPr>
            <a:lvl4pPr marL="1426464" indent="-356616" algn="l" defTabSz="914400" rtl="0" eaLnBrk="1" latinLnBrk="0" hangingPunct="1">
              <a:spcBef>
                <a:spcPct val="20000"/>
              </a:spcBef>
              <a:buClr>
                <a:schemeClr val="accent3">
                  <a:lumMod val="50000"/>
                </a:schemeClr>
              </a:buClr>
              <a:buSzPct val="70000"/>
              <a:buFont typeface="Arial" pitchFamily="34" charset="0"/>
              <a:buChar char="►"/>
              <a:defRPr sz="1400" kern="1200">
                <a:solidFill>
                  <a:schemeClr val="bg2"/>
                </a:solidFill>
                <a:latin typeface="Lato" panose="020F0502020204030203" pitchFamily="34" charset="0"/>
                <a:ea typeface="Lato" panose="020F0502020204030203" pitchFamily="34" charset="0"/>
                <a:cs typeface="Lato" panose="020F0502020204030203" pitchFamily="34" charset="0"/>
              </a:defRPr>
            </a:lvl4pPr>
            <a:lvl5pPr marL="1783080" indent="-356616" algn="l" defTabSz="914400" rtl="0" eaLnBrk="1" latinLnBrk="0" hangingPunct="1">
              <a:spcBef>
                <a:spcPct val="20000"/>
              </a:spcBef>
              <a:buClr>
                <a:schemeClr val="accent3">
                  <a:lumMod val="50000"/>
                </a:schemeClr>
              </a:buClr>
              <a:buSzPct val="70000"/>
              <a:buFont typeface="Arial" pitchFamily="34" charset="0"/>
              <a:buChar char="►"/>
              <a:defRPr sz="1200" kern="1200">
                <a:solidFill>
                  <a:schemeClr val="bg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3889" rtl="0" eaLnBrk="1" fontAlgn="auto" latinLnBrk="0" hangingPunct="1">
              <a:lnSpc>
                <a:spcPct val="100000"/>
              </a:lnSpc>
              <a:spcBef>
                <a:spcPts val="0"/>
              </a:spcBef>
              <a:spcAft>
                <a:spcPts val="0"/>
              </a:spcAft>
              <a:buClr>
                <a:srgbClr val="188CE5">
                  <a:lumMod val="50000"/>
                </a:srgbClr>
              </a:buClr>
              <a:buSzPct val="70000"/>
              <a:buFont typeface="Arial" pitchFamily="34" charset="0"/>
              <a:buNone/>
              <a:tabLst/>
              <a:defRPr/>
            </a:pPr>
            <a:endParaRPr kumimoji="0" lang="en-IN" sz="1200" b="1"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pic>
        <p:nvPicPr>
          <p:cNvPr id="15" name="Picture 14" descr="A close up of a sign&#10;&#10;Description automatically generated">
            <a:extLst>
              <a:ext uri="{FF2B5EF4-FFF2-40B4-BE49-F238E27FC236}">
                <a16:creationId xmlns:a16="http://schemas.microsoft.com/office/drawing/2014/main" id="{781B674C-6273-C67B-1FE8-F138960EF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077" y="730631"/>
            <a:ext cx="3905840" cy="940607"/>
          </a:xfrm>
          <a:prstGeom prst="rect">
            <a:avLst/>
          </a:prstGeom>
        </p:spPr>
      </p:pic>
    </p:spTree>
    <p:extLst>
      <p:ext uri="{BB962C8B-B14F-4D97-AF65-F5344CB8AC3E}">
        <p14:creationId xmlns:p14="http://schemas.microsoft.com/office/powerpoint/2010/main" val="193523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E80295-E7A2-F945-B15C-0E7285342B48}"/>
              </a:ext>
            </a:extLst>
          </p:cNvPr>
          <p:cNvGrpSpPr/>
          <p:nvPr/>
        </p:nvGrpSpPr>
        <p:grpSpPr>
          <a:xfrm>
            <a:off x="838201" y="1700213"/>
            <a:ext cx="10515600" cy="2736850"/>
            <a:chOff x="264160" y="2762444"/>
            <a:chExt cx="11673839" cy="1703087"/>
          </a:xfrm>
          <a:solidFill>
            <a:schemeClr val="accent5">
              <a:lumMod val="20000"/>
              <a:lumOff val="80000"/>
            </a:schemeClr>
          </a:solidFill>
        </p:grpSpPr>
        <p:sp>
          <p:nvSpPr>
            <p:cNvPr id="11" name="Google Shape;257;p62">
              <a:extLst>
                <a:ext uri="{FF2B5EF4-FFF2-40B4-BE49-F238E27FC236}">
                  <a16:creationId xmlns:a16="http://schemas.microsoft.com/office/drawing/2014/main" id="{3F0B37D1-93EC-16D0-6996-CADED61B35D8}"/>
                </a:ext>
              </a:extLst>
            </p:cNvPr>
            <p:cNvSpPr/>
            <p:nvPr/>
          </p:nvSpPr>
          <p:spPr>
            <a:xfrm>
              <a:off x="264160" y="2762444"/>
              <a:ext cx="11673839" cy="1693333"/>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2" name="Google Shape;258;p62">
              <a:extLst>
                <a:ext uri="{FF2B5EF4-FFF2-40B4-BE49-F238E27FC236}">
                  <a16:creationId xmlns:a16="http://schemas.microsoft.com/office/drawing/2014/main" id="{63B1CA5B-40C9-C045-1989-45D158024394}"/>
                </a:ext>
              </a:extLst>
            </p:cNvPr>
            <p:cNvSpPr txBox="1"/>
            <p:nvPr/>
          </p:nvSpPr>
          <p:spPr>
            <a:xfrm>
              <a:off x="3041001" y="2772198"/>
              <a:ext cx="8433011" cy="1693333"/>
            </a:xfrm>
            <a:prstGeom prst="rect">
              <a:avLst/>
            </a:prstGeom>
            <a:grpFill/>
            <a:ln>
              <a:noFill/>
            </a:ln>
          </p:spPr>
          <p:txBody>
            <a:bodyPr spcFirstLastPara="1" wrap="square" lIns="68575" tIns="68575" rIns="68575" bIns="68575" anchor="ctr" anchorCtr="0">
              <a:noAutofit/>
            </a:bodyPr>
            <a:lstStyle/>
            <a:p>
              <a:pPr marL="0" marR="0" lvl="0" indent="0" algn="just" rtl="0">
                <a:lnSpc>
                  <a:spcPct val="150000"/>
                </a:lnSpc>
                <a:spcBef>
                  <a:spcPts val="630"/>
                </a:spcBef>
                <a:spcAft>
                  <a:spcPts val="0"/>
                </a:spcAft>
                <a:buNone/>
              </a:pPr>
              <a:r>
                <a:rPr lang="en-US" b="0" i="0" u="none" strike="noStrike" cap="none" dirty="0">
                  <a:latin typeface="Segoe UI" panose="020B0502040204020203" pitchFamily="34" charset="0"/>
                  <a:ea typeface="Quattrocento Sans"/>
                  <a:cs typeface="Segoe UI" panose="020B0502040204020203" pitchFamily="34" charset="0"/>
                  <a:sym typeface="Quattrocento Sans"/>
                </a:rPr>
                <a:t>This pillar entails procedures for appointing faculty and conduction of post appointment evaluation, Criteria for selecting guest faculty, Formal onboarding process, percentage of faculty certification, Inter and Intra faculty communication, and conduction of FDP and level of participation</a:t>
              </a:r>
              <a:endParaRPr dirty="0">
                <a:latin typeface="Segoe UI" panose="020B0502040204020203" pitchFamily="34" charset="0"/>
                <a:cs typeface="Segoe UI" panose="020B0502040204020203" pitchFamily="34" charset="0"/>
              </a:endParaRPr>
            </a:p>
          </p:txBody>
        </p:sp>
      </p:grpSp>
      <p:sp>
        <p:nvSpPr>
          <p:cNvPr id="3" name="Slide Number Placeholder 2">
            <a:extLst>
              <a:ext uri="{FF2B5EF4-FFF2-40B4-BE49-F238E27FC236}">
                <a16:creationId xmlns:a16="http://schemas.microsoft.com/office/drawing/2014/main" id="{47219485-9C54-E885-C6AC-A3633F9C0D3C}"/>
              </a:ext>
            </a:extLst>
          </p:cNvPr>
          <p:cNvSpPr>
            <a:spLocks noGrp="1"/>
          </p:cNvSpPr>
          <p:nvPr>
            <p:ph type="sldNum" sz="quarter" idx="12"/>
          </p:nvPr>
        </p:nvSpPr>
        <p:spPr/>
        <p:txBody>
          <a:bodyPr/>
          <a:lstStyle/>
          <a:p>
            <a:fld id="{92C30855-3FBF-4085-B7F0-FFA2576C87E5}" type="slidenum">
              <a:rPr lang="en-IN" smtClean="0"/>
              <a:t>10</a:t>
            </a:fld>
            <a:endParaRPr lang="en-IN"/>
          </a:p>
        </p:txBody>
      </p:sp>
      <p:sp>
        <p:nvSpPr>
          <p:cNvPr id="6" name="Google Shape;115;p3">
            <a:extLst>
              <a:ext uri="{FF2B5EF4-FFF2-40B4-BE49-F238E27FC236}">
                <a16:creationId xmlns:a16="http://schemas.microsoft.com/office/drawing/2014/main" id="{48875B67-7F46-706C-FD16-16F5853B8B81}"/>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2: Faculty Development</a:t>
            </a:r>
          </a:p>
        </p:txBody>
      </p:sp>
      <p:sp>
        <p:nvSpPr>
          <p:cNvPr id="7" name="Rectangle: Rounded Corners 6">
            <a:extLst>
              <a:ext uri="{FF2B5EF4-FFF2-40B4-BE49-F238E27FC236}">
                <a16:creationId xmlns:a16="http://schemas.microsoft.com/office/drawing/2014/main" id="{7DE4C49A-C5B2-DDE0-9E44-9E47107ED9C2}"/>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E7AAB25-5D28-8B1E-3BC4-D9B3706210EF}"/>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usiness Growth with solid fill">
            <a:extLst>
              <a:ext uri="{FF2B5EF4-FFF2-40B4-BE49-F238E27FC236}">
                <a16:creationId xmlns:a16="http://schemas.microsoft.com/office/drawing/2014/main" id="{1AC11DDC-5614-6FD0-5705-1C20229B36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4913" y="2228675"/>
            <a:ext cx="1695600" cy="1695600"/>
          </a:xfrm>
          <a:prstGeom prst="rect">
            <a:avLst/>
          </a:prstGeom>
        </p:spPr>
      </p:pic>
      <p:sp>
        <p:nvSpPr>
          <p:cNvPr id="19" name="TextBox 18">
            <a:extLst>
              <a:ext uri="{FF2B5EF4-FFF2-40B4-BE49-F238E27FC236}">
                <a16:creationId xmlns:a16="http://schemas.microsoft.com/office/drawing/2014/main" id="{7914EAF5-E469-51E5-074A-FB5398C3F663}"/>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5</a:t>
            </a:r>
            <a:endParaRPr lang="en-US" sz="2400" b="1"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7951E035-E9D2-C32B-83B1-A3C105CCD975}"/>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20%</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9242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3;p9">
            <a:extLst>
              <a:ext uri="{FF2B5EF4-FFF2-40B4-BE49-F238E27FC236}">
                <a16:creationId xmlns:a16="http://schemas.microsoft.com/office/drawing/2014/main" id="{6472A3E6-CA3C-F035-CA08-BC4408023CF7}"/>
              </a:ext>
            </a:extLst>
          </p:cNvPr>
          <p:cNvSpPr txBox="1">
            <a:spLocks/>
          </p:cNvSpPr>
          <p:nvPr/>
        </p:nvSpPr>
        <p:spPr>
          <a:xfrm>
            <a:off x="539495" y="1446241"/>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cs typeface="Segoe UI" panose="020B0502040204020203" pitchFamily="34" charset="0"/>
              </a:rPr>
              <a:t>How are full-time faculty members selected and appointed to the institute?</a:t>
            </a:r>
            <a:endParaRPr lang="en-US" sz="18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484CFB16-151E-F351-1379-E10D99BAE60D}"/>
              </a:ext>
            </a:extLst>
          </p:cNvPr>
          <p:cNvGraphicFramePr>
            <a:graphicFrameLocks noGrp="1"/>
          </p:cNvGraphicFramePr>
          <p:nvPr>
            <p:extLst>
              <p:ext uri="{D42A27DB-BD31-4B8C-83A1-F6EECF244321}">
                <p14:modId xmlns:p14="http://schemas.microsoft.com/office/powerpoint/2010/main" val="2568172979"/>
              </p:ext>
            </p:extLst>
          </p:nvPr>
        </p:nvGraphicFramePr>
        <p:xfrm>
          <a:off x="539495" y="1796615"/>
          <a:ext cx="11074218" cy="4844626"/>
        </p:xfrm>
        <a:graphic>
          <a:graphicData uri="http://schemas.openxmlformats.org/drawingml/2006/table">
            <a:tbl>
              <a:tblPr/>
              <a:tblGrid>
                <a:gridCol w="874635">
                  <a:extLst>
                    <a:ext uri="{9D8B030D-6E8A-4147-A177-3AD203B41FA5}">
                      <a16:colId xmlns:a16="http://schemas.microsoft.com/office/drawing/2014/main" val="3409572356"/>
                    </a:ext>
                  </a:extLst>
                </a:gridCol>
                <a:gridCol w="9197163">
                  <a:extLst>
                    <a:ext uri="{9D8B030D-6E8A-4147-A177-3AD203B41FA5}">
                      <a16:colId xmlns:a16="http://schemas.microsoft.com/office/drawing/2014/main" val="3213430600"/>
                    </a:ext>
                  </a:extLst>
                </a:gridCol>
                <a:gridCol w="1002420">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dirty="0">
                          <a:effectLst/>
                          <a:latin typeface="Segoe UI" panose="020B0502040204020203" pitchFamily="34" charset="0"/>
                          <a:ea typeface="Quattrocento Sans" panose="020B0502050000020003" pitchFamily="34" charset="0"/>
                          <a:cs typeface="Segoe UI" panose="020B0502040204020203" pitchFamily="34" charset="0"/>
                        </a:rPr>
                        <a:t>The institute has </a:t>
                      </a:r>
                      <a:r>
                        <a:rPr lang="en-IN" sz="1400" b="1" dirty="0">
                          <a:effectLst/>
                          <a:latin typeface="Segoe UI" panose="020B0502040204020203" pitchFamily="34" charset="0"/>
                          <a:ea typeface="Quattrocento Sans" panose="020B0502050000020003" pitchFamily="34" charset="0"/>
                          <a:cs typeface="Segoe UI" panose="020B0502040204020203" pitchFamily="34" charset="0"/>
                        </a:rPr>
                        <a:t>no defined process</a:t>
                      </a:r>
                      <a:r>
                        <a:rPr lang="en-IN" sz="1400" dirty="0">
                          <a:effectLst/>
                          <a:latin typeface="Segoe UI" panose="020B0502040204020203" pitchFamily="34" charset="0"/>
                          <a:ea typeface="Quattrocento Sans" panose="020B0502050000020003" pitchFamily="34" charset="0"/>
                          <a:cs typeface="Segoe UI" panose="020B0502040204020203" pitchFamily="34" charset="0"/>
                        </a:rPr>
                        <a:t> for faculty selection and appointment, as all </a:t>
                      </a:r>
                      <a:r>
                        <a:rPr lang="en-IN" sz="1400" b="1" dirty="0">
                          <a:effectLst/>
                          <a:latin typeface="Segoe UI" panose="020B0502040204020203" pitchFamily="34" charset="0"/>
                          <a:ea typeface="Quattrocento Sans" panose="020B0502050000020003" pitchFamily="34" charset="0"/>
                          <a:cs typeface="Segoe UI" panose="020B0502040204020203" pitchFamily="34" charset="0"/>
                        </a:rPr>
                        <a:t>appointments are made by the Ministry/Department/Organisation/Cadre Controlling Authority</a:t>
                      </a:r>
                      <a:r>
                        <a:rPr lang="en-IN" sz="1400" dirty="0">
                          <a:effectLst/>
                          <a:latin typeface="Segoe UI" panose="020B0502040204020203" pitchFamily="34" charset="0"/>
                          <a:ea typeface="Quattrocento Sans" panose="020B0502050000020003" pitchFamily="34" charset="0"/>
                          <a:cs typeface="Segoe UI" panose="020B0502040204020203" pitchFamily="34" charset="0"/>
                        </a:rPr>
                        <a:t>.</a:t>
                      </a:r>
                      <a:endParaRPr lang="en-IN" sz="14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dirty="0">
                          <a:effectLst/>
                          <a:latin typeface="Segoe UI" panose="020B0502040204020203" pitchFamily="34" charset="0"/>
                          <a:ea typeface="Quattrocento Sans" panose="020B0502050000020003" pitchFamily="34" charset="0"/>
                          <a:cs typeface="Segoe UI" panose="020B0502040204020203" pitchFamily="34" charset="0"/>
                        </a:rPr>
                        <a:t>The institute </a:t>
                      </a:r>
                      <a:r>
                        <a:rPr lang="en-IN" sz="1400" b="1" dirty="0">
                          <a:effectLst/>
                          <a:latin typeface="Segoe UI" panose="020B0502040204020203" pitchFamily="34" charset="0"/>
                          <a:ea typeface="Quattrocento Sans" panose="020B0502050000020003" pitchFamily="34" charset="0"/>
                          <a:cs typeface="Segoe UI" panose="020B0502040204020203" pitchFamily="34" charset="0"/>
                        </a:rPr>
                        <a:t>has a defined process</a:t>
                      </a:r>
                      <a:r>
                        <a:rPr lang="en-IN" sz="1400" dirty="0">
                          <a:effectLst/>
                          <a:latin typeface="Segoe UI" panose="020B0502040204020203" pitchFamily="34" charset="0"/>
                          <a:ea typeface="Quattrocento Sans" panose="020B0502050000020003" pitchFamily="34" charset="0"/>
                          <a:cs typeface="Segoe UI" panose="020B0502040204020203" pitchFamily="34" charset="0"/>
                        </a:rPr>
                        <a:t> for faculty selection and appointment but does not follow the process.</a:t>
                      </a:r>
                      <a:endParaRPr lang="en-IN" sz="14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dirty="0">
                          <a:effectLst/>
                          <a:latin typeface="Segoe UI" panose="020B0502040204020203" pitchFamily="34" charset="0"/>
                          <a:ea typeface="Quattrocento Sans" panose="020B0502050000020003" pitchFamily="34" charset="0"/>
                          <a:cs typeface="Segoe UI" panose="020B0502040204020203" pitchFamily="34" charset="0"/>
                        </a:rPr>
                        <a:t>The institute </a:t>
                      </a:r>
                      <a:r>
                        <a:rPr lang="en-IN" sz="1400" b="1" dirty="0">
                          <a:effectLst/>
                          <a:latin typeface="Segoe UI" panose="020B0502040204020203" pitchFamily="34" charset="0"/>
                          <a:ea typeface="Quattrocento Sans" panose="020B0502050000020003" pitchFamily="34" charset="0"/>
                          <a:cs typeface="Segoe UI" panose="020B0502040204020203" pitchFamily="34" charset="0"/>
                        </a:rPr>
                        <a:t>has a defined process</a:t>
                      </a:r>
                      <a:r>
                        <a:rPr lang="en-IN" sz="1400" dirty="0">
                          <a:effectLst/>
                          <a:latin typeface="Segoe UI" panose="020B0502040204020203" pitchFamily="34" charset="0"/>
                          <a:ea typeface="Quattrocento Sans" panose="020B0502050000020003" pitchFamily="34" charset="0"/>
                          <a:cs typeface="Segoe UI" panose="020B0502040204020203" pitchFamily="34" charset="0"/>
                        </a:rPr>
                        <a:t> for faculty selection and appointment.</a:t>
                      </a:r>
                      <a:endParaRPr lang="en-IN" sz="1400" dirty="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900"/>
                        <a:buFont typeface="Arial" panose="020B0604020202020204" pitchFamily="34" charset="0"/>
                        <a:buChar char="●"/>
                      </a:pPr>
                      <a:r>
                        <a:rPr lang="en-IN" sz="1400" u="none" strike="noStrike" dirty="0">
                          <a:effectLst/>
                          <a:latin typeface="Segoe UI" panose="020B0502040204020203" pitchFamily="34" charset="0"/>
                          <a:ea typeface="Quattrocento Sans" panose="020B0502050000020003" pitchFamily="34" charset="0"/>
                          <a:cs typeface="Segoe UI" panose="020B0502040204020203" pitchFamily="34" charset="0"/>
                        </a:rPr>
                        <a:t>The selection process engages </a:t>
                      </a:r>
                      <a:r>
                        <a:rPr lang="en-IN" sz="1400" b="1" u="none" strike="noStrike" dirty="0">
                          <a:effectLst/>
                          <a:latin typeface="Segoe UI" panose="020B0502040204020203" pitchFamily="34" charset="0"/>
                          <a:ea typeface="Quattrocento Sans" panose="020B0502050000020003" pitchFamily="34" charset="0"/>
                          <a:cs typeface="Segoe UI" panose="020B0502040204020203" pitchFamily="34" charset="0"/>
                        </a:rPr>
                        <a:t>an internal committee</a:t>
                      </a:r>
                      <a:r>
                        <a:rPr lang="en-IN" sz="1400" u="none" strike="noStrike" dirty="0">
                          <a:effectLst/>
                          <a:latin typeface="Segoe UI" panose="020B0502040204020203" pitchFamily="34" charset="0"/>
                          <a:ea typeface="Quattrocento Sans" panose="020B0502050000020003" pitchFamily="34" charset="0"/>
                          <a:cs typeface="Segoe UI" panose="020B0502040204020203" pitchFamily="34" charset="0"/>
                        </a:rPr>
                        <a:t> </a:t>
                      </a:r>
                      <a:r>
                        <a:rPr lang="en-IN" sz="1400" b="1" u="none" strike="noStrike" dirty="0">
                          <a:effectLst/>
                          <a:latin typeface="Segoe UI" panose="020B0502040204020203" pitchFamily="34" charset="0"/>
                          <a:ea typeface="Quattrocento Sans" panose="020B0502050000020003" pitchFamily="34" charset="0"/>
                          <a:cs typeface="Segoe UI" panose="020B0502040204020203" pitchFamily="34" charset="0"/>
                        </a:rPr>
                        <a:t>for screening of the faculty</a:t>
                      </a:r>
                      <a:r>
                        <a:rPr lang="en-IN" sz="1400" u="none" strike="noStrike" dirty="0">
                          <a:effectLst/>
                          <a:latin typeface="Segoe UI" panose="020B0502040204020203" pitchFamily="34" charset="0"/>
                          <a:ea typeface="Quattrocento Sans" panose="020B0502050000020003" pitchFamily="34" charset="0"/>
                          <a:cs typeface="Segoe UI" panose="020B0502040204020203" pitchFamily="34" charset="0"/>
                        </a:rPr>
                        <a:t>. The proposed list is shared with the </a:t>
                      </a:r>
                      <a:r>
                        <a:rPr lang="en-IN" sz="1400" b="1" u="none" strike="noStrike" dirty="0">
                          <a:effectLst/>
                          <a:latin typeface="Segoe UI" panose="020B0502040204020203" pitchFamily="34" charset="0"/>
                          <a:ea typeface="Quattrocento Sans" panose="020B0502050000020003" pitchFamily="34" charset="0"/>
                          <a:cs typeface="Segoe UI" panose="020B0502040204020203" pitchFamily="34" charset="0"/>
                        </a:rPr>
                        <a:t>Ministry/Department/Organisation/Cadre Controlling Authority for approval.</a:t>
                      </a:r>
                      <a:endParaRPr lang="en-IN" sz="1400" u="none" strike="noStrike" dirty="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900"/>
                        <a:buFont typeface="Arial" panose="020B0604020202020204" pitchFamily="34" charset="0"/>
                        <a:buChar char="●"/>
                      </a:pPr>
                      <a:r>
                        <a:rPr lang="en-IN" sz="1400" u="none" strike="noStrike" dirty="0">
                          <a:effectLst/>
                          <a:latin typeface="Segoe UI" panose="020B0502040204020203" pitchFamily="34" charset="0"/>
                          <a:ea typeface="Quattrocento Sans" panose="020B0502050000020003" pitchFamily="34" charset="0"/>
                          <a:cs typeface="Segoe UI" panose="020B0502040204020203" pitchFamily="34" charset="0"/>
                        </a:rPr>
                        <a:t>The </a:t>
                      </a:r>
                      <a:r>
                        <a:rPr lang="en-IN" sz="1400" b="1" u="none" strike="noStrike" dirty="0">
                          <a:effectLst/>
                          <a:latin typeface="Segoe UI" panose="020B0502040204020203" pitchFamily="34" charset="0"/>
                          <a:ea typeface="Quattrocento Sans" panose="020B0502050000020003" pitchFamily="34" charset="0"/>
                          <a:cs typeface="Segoe UI" panose="020B0502040204020203" pitchFamily="34" charset="0"/>
                        </a:rPr>
                        <a:t>final approval </a:t>
                      </a:r>
                      <a:r>
                        <a:rPr lang="en-IN" sz="1400" u="none" strike="noStrike" dirty="0">
                          <a:effectLst/>
                          <a:latin typeface="Segoe UI" panose="020B0502040204020203" pitchFamily="34" charset="0"/>
                          <a:ea typeface="Quattrocento Sans" panose="020B0502050000020003" pitchFamily="34" charset="0"/>
                          <a:cs typeface="Segoe UI" panose="020B0502040204020203" pitchFamily="34" charset="0"/>
                        </a:rPr>
                        <a:t>for faculty selection rests with the</a:t>
                      </a:r>
                      <a:r>
                        <a:rPr lang="en-IN" sz="1400" b="1" u="none" strike="noStrike" dirty="0">
                          <a:effectLst/>
                          <a:latin typeface="Segoe UI" panose="020B0502040204020203" pitchFamily="34" charset="0"/>
                          <a:ea typeface="Quattrocento Sans" panose="020B0502050000020003" pitchFamily="34" charset="0"/>
                          <a:cs typeface="Segoe UI" panose="020B0502040204020203" pitchFamily="34" charset="0"/>
                        </a:rPr>
                        <a:t> parent Ministry/Department/Organisation/Cadre Controlling Authority.</a:t>
                      </a:r>
                      <a:endParaRPr lang="en-IN" sz="1400" u="none" strike="noStrike"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The institute </a:t>
                      </a:r>
                      <a:r>
                        <a:rPr lang="en-IN" sz="1400" b="1">
                          <a:effectLst/>
                          <a:latin typeface="Segoe UI" panose="020B0502040204020203" pitchFamily="34" charset="0"/>
                          <a:ea typeface="Quattrocento Sans" panose="020B0502050000020003" pitchFamily="34" charset="0"/>
                          <a:cs typeface="Segoe UI" panose="020B0502040204020203" pitchFamily="34" charset="0"/>
                        </a:rPr>
                        <a:t>has defined a process</a:t>
                      </a:r>
                      <a:r>
                        <a:rPr lang="en-IN" sz="1400">
                          <a:effectLst/>
                          <a:latin typeface="Segoe UI" panose="020B0502040204020203" pitchFamily="34" charset="0"/>
                          <a:ea typeface="Quattrocento Sans" panose="020B0502050000020003" pitchFamily="34" charset="0"/>
                          <a:cs typeface="Segoe UI" panose="020B0502040204020203" pitchFamily="34" charset="0"/>
                        </a:rPr>
                        <a:t> for faculty selection and appointment.</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The selection process engages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a committee with members internal</a:t>
                      </a: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to the institute as well as from the respective parent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Ministry/Department/Organisation/Cadre Controlling Authority</a:t>
                      </a: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for screening of the faculty.</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The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final approval for faculty selection is done based on the recommendation of the committee.</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4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4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has defined a process</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for faculty selection and appointment.</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Selection of faculty includes a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committee with members internal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to the institute and from the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parent Ministry/Department/Organisation/Cadre Controlling Authority</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for screening of the faculty.</a:t>
                      </a:r>
                      <a:endPar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final approval for faculty selection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selection is done based on the recommendation of the committee.</a:t>
                      </a:r>
                    </a:p>
                    <a:p>
                      <a:pPr marL="285750" lvl="0" indent="-28575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conducts an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annual evaluation</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for all faculty members.</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dirty="0">
                          <a:effectLst/>
                          <a:latin typeface="Segoe UI" panose="020B0502040204020203" pitchFamily="34" charset="0"/>
                          <a:ea typeface="Noto Sans Symbols" panose="020B0604020202020204" charset="0"/>
                          <a:cs typeface="Segoe UI" panose="020B0502040204020203" pitchFamily="34" charset="0"/>
                        </a:rPr>
                        <a:t>5</a:t>
                      </a:r>
                      <a:endParaRPr lang="en-IN" sz="14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17356C3B-245C-0DA9-36F2-AC5F25E2B697}"/>
              </a:ext>
            </a:extLst>
          </p:cNvPr>
          <p:cNvSpPr>
            <a:spLocks noGrp="1"/>
          </p:cNvSpPr>
          <p:nvPr>
            <p:ph type="sldNum" sz="quarter" idx="12"/>
          </p:nvPr>
        </p:nvSpPr>
        <p:spPr/>
        <p:txBody>
          <a:bodyPr/>
          <a:lstStyle/>
          <a:p>
            <a:fld id="{92C30855-3FBF-4085-B7F0-FFA2576C87E5}" type="slidenum">
              <a:rPr lang="en-IN" smtClean="0"/>
              <a:t>11</a:t>
            </a:fld>
            <a:endParaRPr lang="en-IN"/>
          </a:p>
        </p:txBody>
      </p:sp>
      <p:sp>
        <p:nvSpPr>
          <p:cNvPr id="7" name="Google Shape;115;p3">
            <a:extLst>
              <a:ext uri="{FF2B5EF4-FFF2-40B4-BE49-F238E27FC236}">
                <a16:creationId xmlns:a16="http://schemas.microsoft.com/office/drawing/2014/main" id="{2A2CE4B0-2962-5438-3BE3-10A89AF0E5DA}"/>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6</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26969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7;p11">
            <a:extLst>
              <a:ext uri="{FF2B5EF4-FFF2-40B4-BE49-F238E27FC236}">
                <a16:creationId xmlns:a16="http://schemas.microsoft.com/office/drawing/2014/main" id="{B40D000F-C00E-2721-45FB-EB4644E5F0A8}"/>
              </a:ext>
            </a:extLst>
          </p:cNvPr>
          <p:cNvSpPr txBox="1">
            <a:spLocks/>
          </p:cNvSpPr>
          <p:nvPr/>
        </p:nvSpPr>
        <p:spPr>
          <a:xfrm>
            <a:off x="799377" y="1539018"/>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None/>
            </a:pPr>
            <a:r>
              <a:rPr lang="en-US" sz="1800" b="1">
                <a:solidFill>
                  <a:srgbClr val="000000"/>
                </a:solidFill>
                <a:latin typeface="Segoe UI" panose="020B0502040204020203" pitchFamily="34" charset="0"/>
                <a:cs typeface="Segoe UI" panose="020B0502040204020203" pitchFamily="34" charset="0"/>
                <a:sym typeface="Calibri"/>
              </a:rPr>
              <a:t>What are the criteria or parameters considered for selecting guest faculty in </a:t>
            </a:r>
            <a:r>
              <a:rPr lang="en-US" sz="1800" b="1" dirty="0">
                <a:solidFill>
                  <a:srgbClr val="000000"/>
                </a:solidFill>
                <a:latin typeface="Segoe UI" panose="020B0502040204020203" pitchFamily="34" charset="0"/>
                <a:cs typeface="Segoe UI" panose="020B0502040204020203" pitchFamily="34" charset="0"/>
                <a:sym typeface="Calibri"/>
              </a:rPr>
              <a:t>the institute?</a:t>
            </a:r>
            <a:r>
              <a:rPr lang="en-US" sz="1800" b="1" dirty="0">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2567E2B3-88B1-81BA-7D54-DE23B777EA61}"/>
              </a:ext>
            </a:extLst>
          </p:cNvPr>
          <p:cNvGraphicFramePr>
            <a:graphicFrameLocks noGrp="1"/>
          </p:cNvGraphicFramePr>
          <p:nvPr>
            <p:extLst>
              <p:ext uri="{D42A27DB-BD31-4B8C-83A1-F6EECF244321}">
                <p14:modId xmlns:p14="http://schemas.microsoft.com/office/powerpoint/2010/main" val="2367817906"/>
              </p:ext>
            </p:extLst>
          </p:nvPr>
        </p:nvGraphicFramePr>
        <p:xfrm>
          <a:off x="788136" y="2048795"/>
          <a:ext cx="10580914" cy="4074628"/>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There are </a:t>
                      </a:r>
                      <a:r>
                        <a:rPr lang="en-IN" sz="1600" b="1">
                          <a:effectLst/>
                          <a:latin typeface="Segoe UI" panose="020B0502040204020203" pitchFamily="34" charset="0"/>
                          <a:ea typeface="Quattrocento Sans" panose="020B0502050000020003" pitchFamily="34" charset="0"/>
                          <a:cs typeface="Segoe UI" panose="020B0502040204020203" pitchFamily="34" charset="0"/>
                        </a:rPr>
                        <a:t>no criteria or parameters</a:t>
                      </a:r>
                      <a:r>
                        <a:rPr lang="en-IN" sz="1600">
                          <a:effectLst/>
                          <a:latin typeface="Segoe UI" panose="020B0502040204020203" pitchFamily="34" charset="0"/>
                          <a:ea typeface="Quattrocento Sans" panose="020B0502050000020003" pitchFamily="34" charset="0"/>
                          <a:cs typeface="Segoe UI" panose="020B0502040204020203" pitchFamily="34" charset="0"/>
                        </a:rPr>
                        <a:t> defined while selecting guest faculty.</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considers</a:t>
                      </a:r>
                      <a:r>
                        <a:rPr lang="en-IN" sz="1600" b="1">
                          <a:effectLst/>
                          <a:latin typeface="Segoe UI" panose="020B0502040204020203" pitchFamily="34" charset="0"/>
                          <a:ea typeface="Quattrocento Sans" panose="020B0502050000020003" pitchFamily="34" charset="0"/>
                          <a:cs typeface="Segoe UI" panose="020B0502040204020203" pitchFamily="34" charset="0"/>
                        </a:rPr>
                        <a:t> only domain expertise</a:t>
                      </a:r>
                      <a:r>
                        <a:rPr lang="en-IN" sz="1600">
                          <a:effectLst/>
                          <a:latin typeface="Segoe UI" panose="020B0502040204020203" pitchFamily="34" charset="0"/>
                          <a:ea typeface="Quattrocento Sans" panose="020B0502050000020003" pitchFamily="34" charset="0"/>
                          <a:cs typeface="Segoe UI" panose="020B0502040204020203" pitchFamily="34" charset="0"/>
                        </a:rPr>
                        <a:t> as a parameter for selection and appointment of guest faculty.</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considers </a:t>
                      </a:r>
                      <a:r>
                        <a:rPr lang="en-IN" sz="1600" b="1">
                          <a:effectLst/>
                          <a:latin typeface="Segoe UI" panose="020B0502040204020203" pitchFamily="34" charset="0"/>
                          <a:ea typeface="Quattrocento Sans" panose="020B0502050000020003" pitchFamily="34" charset="0"/>
                          <a:cs typeface="Segoe UI" panose="020B0502040204020203" pitchFamily="34" charset="0"/>
                        </a:rPr>
                        <a:t>domain expertise and practitioner experience</a:t>
                      </a:r>
                      <a:r>
                        <a:rPr lang="en-IN" sz="1600">
                          <a:effectLst/>
                          <a:latin typeface="Segoe UI" panose="020B0502040204020203" pitchFamily="34" charset="0"/>
                          <a:ea typeface="Quattrocento Sans" panose="020B0502050000020003" pitchFamily="34" charset="0"/>
                          <a:cs typeface="Segoe UI" panose="020B0502040204020203" pitchFamily="34" charset="0"/>
                        </a:rPr>
                        <a:t> for the selection and appointment of guest faculty.</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The institute considers </a:t>
                      </a:r>
                      <a:r>
                        <a:rPr lang="en-IN" sz="1600" b="1" dirty="0">
                          <a:effectLst/>
                          <a:latin typeface="Segoe UI" panose="020B0502040204020203" pitchFamily="34" charset="0"/>
                          <a:ea typeface="Quattrocento Sans" panose="020B0502050000020003" pitchFamily="34" charset="0"/>
                          <a:cs typeface="Segoe UI" panose="020B0502040204020203" pitchFamily="34" charset="0"/>
                        </a:rPr>
                        <a:t>multiple criteria</a:t>
                      </a:r>
                      <a:r>
                        <a:rPr lang="en-IN" sz="1600" dirty="0">
                          <a:effectLst/>
                          <a:latin typeface="Segoe UI" panose="020B0502040204020203" pitchFamily="34" charset="0"/>
                          <a:ea typeface="Quattrocento Sans" panose="020B0502050000020003" pitchFamily="34" charset="0"/>
                          <a:cs typeface="Segoe UI" panose="020B0502040204020203" pitchFamily="34" charset="0"/>
                        </a:rPr>
                        <a:t> (including domain expertise, practitioner experience, and previous training experience) for selection and appointment of guest faculty.</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The institute considers </a:t>
                      </a:r>
                      <a:r>
                        <a:rPr lang="en-IN" sz="1600" b="1" dirty="0">
                          <a:effectLst/>
                          <a:latin typeface="Segoe UI" panose="020B0502040204020203" pitchFamily="34" charset="0"/>
                          <a:ea typeface="Quattrocento Sans" panose="020B0502050000020003" pitchFamily="34" charset="0"/>
                          <a:cs typeface="Segoe UI" panose="020B0502040204020203" pitchFamily="34" charset="0"/>
                        </a:rPr>
                        <a:t>multiple criteria </a:t>
                      </a:r>
                      <a:r>
                        <a:rPr lang="en-IN" sz="1600" dirty="0">
                          <a:effectLst/>
                          <a:latin typeface="Segoe UI" panose="020B0502040204020203" pitchFamily="34" charset="0"/>
                          <a:ea typeface="Quattrocento Sans" panose="020B0502050000020003" pitchFamily="34" charset="0"/>
                          <a:cs typeface="Segoe UI" panose="020B0502040204020203" pitchFamily="34" charset="0"/>
                        </a:rPr>
                        <a:t>(including domain expertise, practitioner experience, and previous training experience) for selection and appointment of guest faculty.</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also </a:t>
                      </a:r>
                      <a:r>
                        <a:rPr lang="en-IN" sz="16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maintains a diversity in faculty </a:t>
                      </a:r>
                      <a:r>
                        <a:rPr lang="en-IN" sz="16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involving trainers from Ministries, Departments, academic experts, and experts from the public &amp; private sectors.</a:t>
                      </a:r>
                      <a:endParaRPr lang="en-IN" sz="16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dirty="0">
                          <a:effectLst/>
                          <a:latin typeface="Segoe UI" panose="020B0502040204020203" pitchFamily="34" charset="0"/>
                          <a:ea typeface="Noto Sans Symbols" panose="020B0604020202020204" charset="0"/>
                          <a:cs typeface="Segoe UI" panose="020B0502040204020203" pitchFamily="34" charset="0"/>
                        </a:rPr>
                        <a:t>5</a:t>
                      </a:r>
                      <a:endParaRPr lang="en-IN" sz="16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5" name="Slide Number Placeholder 4">
            <a:extLst>
              <a:ext uri="{FF2B5EF4-FFF2-40B4-BE49-F238E27FC236}">
                <a16:creationId xmlns:a16="http://schemas.microsoft.com/office/drawing/2014/main" id="{8BE91607-2DC7-EE10-D38A-38CB384876E5}"/>
              </a:ext>
            </a:extLst>
          </p:cNvPr>
          <p:cNvSpPr>
            <a:spLocks noGrp="1"/>
          </p:cNvSpPr>
          <p:nvPr>
            <p:ph type="sldNum" sz="quarter" idx="12"/>
          </p:nvPr>
        </p:nvSpPr>
        <p:spPr/>
        <p:txBody>
          <a:bodyPr/>
          <a:lstStyle/>
          <a:p>
            <a:fld id="{92C30855-3FBF-4085-B7F0-FFA2576C87E5}" type="slidenum">
              <a:rPr lang="en-IN" smtClean="0"/>
              <a:t>12</a:t>
            </a:fld>
            <a:endParaRPr lang="en-IN"/>
          </a:p>
        </p:txBody>
      </p:sp>
      <p:sp>
        <p:nvSpPr>
          <p:cNvPr id="6" name="Google Shape;115;p3">
            <a:extLst>
              <a:ext uri="{FF2B5EF4-FFF2-40B4-BE49-F238E27FC236}">
                <a16:creationId xmlns:a16="http://schemas.microsoft.com/office/drawing/2014/main" id="{517A6FED-17B3-7C32-C697-5E9A205EE370}"/>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7</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21174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57B8B3-BC43-3CAC-C5D1-A98AAB7EB1F5}"/>
              </a:ext>
            </a:extLst>
          </p:cNvPr>
          <p:cNvSpPr txBox="1"/>
          <p:nvPr/>
        </p:nvSpPr>
        <p:spPr>
          <a:xfrm>
            <a:off x="788136" y="1699688"/>
            <a:ext cx="10580914" cy="590931"/>
          </a:xfrm>
          <a:prstGeom prst="rect">
            <a:avLst/>
          </a:prstGeom>
          <a:noFill/>
        </p:spPr>
        <p:txBody>
          <a:bodyPr wrap="square">
            <a:spAutoFit/>
          </a:bodyPr>
          <a:lstStyle/>
          <a:p>
            <a:pPr marL="0" lvl="0" indent="0" algn="just" rtl="0">
              <a:lnSpc>
                <a:spcPct val="90000"/>
              </a:lnSpc>
              <a:spcBef>
                <a:spcPts val="0"/>
              </a:spcBef>
              <a:spcAft>
                <a:spcPts val="0"/>
              </a:spcAft>
              <a:buClr>
                <a:srgbClr val="000000"/>
              </a:buClr>
              <a:buSzPts val="3200"/>
              <a:buNone/>
            </a:pPr>
            <a:r>
              <a:rPr lang="en-US" b="1" dirty="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Do full-time faculty and visiting faculty (if applicable) members undergo a structured, pre-designed onboarding process?</a:t>
            </a:r>
            <a:endParaRPr lang="en-US" dirty="0">
              <a:solidFill>
                <a:schemeClr val="tx1"/>
              </a:solidFill>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533C2065-CA08-091F-A5ED-C890D6C75514}"/>
              </a:ext>
            </a:extLst>
          </p:cNvPr>
          <p:cNvGraphicFramePr>
            <a:graphicFrameLocks noGrp="1"/>
          </p:cNvGraphicFramePr>
          <p:nvPr>
            <p:extLst>
              <p:ext uri="{D42A27DB-BD31-4B8C-83A1-F6EECF244321}">
                <p14:modId xmlns:p14="http://schemas.microsoft.com/office/powerpoint/2010/main" val="3540151006"/>
              </p:ext>
            </p:extLst>
          </p:nvPr>
        </p:nvGraphicFramePr>
        <p:xfrm>
          <a:off x="788136" y="2682886"/>
          <a:ext cx="10580914" cy="295296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No formal mechanism for onboarding faculty members is in place.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A formal mechanism for onboarding faculty members is in place.</a:t>
                      </a:r>
                      <a:endParaRPr lang="en-IN" sz="16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&lt;30%</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the faculty onboarded undergo orientation training.</a:t>
                      </a:r>
                      <a:endParaRPr lang="en-IN" sz="16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A formal mechanism for onboarding faculty members is in place</a:t>
                      </a:r>
                      <a:r>
                        <a:rPr lang="en-IN" sz="1600" b="1" dirty="0">
                          <a:effectLst/>
                          <a:latin typeface="Segoe UI" panose="020B0502040204020203" pitchFamily="34" charset="0"/>
                          <a:ea typeface="Quattrocento Sans" panose="020B0502050000020003" pitchFamily="34" charset="0"/>
                          <a:cs typeface="Segoe UI" panose="020B0502040204020203" pitchFamily="34" charset="0"/>
                        </a:rPr>
                        <a:t>.</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30 – 50%</a:t>
                      </a:r>
                      <a:r>
                        <a:rPr lang="en-IN" sz="16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the faculty onboarded undergo orientation training.</a:t>
                      </a:r>
                      <a:endParaRPr lang="en-IN" sz="16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A formal mechanism for onboarding faculty members is in place.</a:t>
                      </a:r>
                      <a:endParaRPr lang="en-IN" sz="16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50 – 70%</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the faculty onboarded undergo orientation training.</a:t>
                      </a:r>
                      <a:endParaRPr lang="en-IN" sz="16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A formal mechanism for onboarding faculty members is in place.</a:t>
                      </a:r>
                      <a:endParaRPr lang="en-IN" sz="16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&gt;70%</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the faculty onboarded undergo orientation training.</a:t>
                      </a:r>
                      <a:endParaRPr lang="en-IN" sz="16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dirty="0">
                          <a:effectLst/>
                          <a:latin typeface="Segoe UI" panose="020B0502040204020203" pitchFamily="34" charset="0"/>
                          <a:ea typeface="Noto Sans Symbols" panose="020B0604020202020204" charset="0"/>
                          <a:cs typeface="Segoe UI" panose="020B0502040204020203" pitchFamily="34" charset="0"/>
                        </a:rPr>
                        <a:t>5</a:t>
                      </a:r>
                      <a:endParaRPr lang="en-IN" sz="16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C69BC997-8BC9-1031-FE18-1214E65C4767}"/>
              </a:ext>
            </a:extLst>
          </p:cNvPr>
          <p:cNvSpPr>
            <a:spLocks noGrp="1"/>
          </p:cNvSpPr>
          <p:nvPr>
            <p:ph type="sldNum" sz="quarter" idx="12"/>
          </p:nvPr>
        </p:nvSpPr>
        <p:spPr/>
        <p:txBody>
          <a:bodyPr/>
          <a:lstStyle/>
          <a:p>
            <a:fld id="{92C30855-3FBF-4085-B7F0-FFA2576C87E5}" type="slidenum">
              <a:rPr lang="en-IN" smtClean="0"/>
              <a:t>13</a:t>
            </a:fld>
            <a:endParaRPr lang="en-IN"/>
          </a:p>
        </p:txBody>
      </p:sp>
      <p:sp>
        <p:nvSpPr>
          <p:cNvPr id="7" name="Google Shape;115;p3">
            <a:extLst>
              <a:ext uri="{FF2B5EF4-FFF2-40B4-BE49-F238E27FC236}">
                <a16:creationId xmlns:a16="http://schemas.microsoft.com/office/drawing/2014/main" id="{B28631D5-AC7D-09DC-F185-BDF4F607EC6E}"/>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8</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7999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9;p13">
            <a:extLst>
              <a:ext uri="{FF2B5EF4-FFF2-40B4-BE49-F238E27FC236}">
                <a16:creationId xmlns:a16="http://schemas.microsoft.com/office/drawing/2014/main" id="{284C3951-DB4E-8B61-48F9-B6885F927C24}"/>
              </a:ext>
            </a:extLst>
          </p:cNvPr>
          <p:cNvSpPr txBox="1">
            <a:spLocks/>
          </p:cNvSpPr>
          <p:nvPr/>
        </p:nvSpPr>
        <p:spPr>
          <a:xfrm>
            <a:off x="838243" y="1545518"/>
            <a:ext cx="10663831"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0000"/>
              </a:buClr>
              <a:buSzPts val="3200"/>
              <a:buFont typeface="Arial" panose="020B0604020202020204" pitchFamily="34" charset="0"/>
              <a:buNone/>
            </a:pPr>
            <a:r>
              <a:rPr lang="en-US" sz="1800" b="1" dirty="0">
                <a:latin typeface="Segoe UI" panose="020B0502040204020203" pitchFamily="34" charset="0"/>
                <a:cs typeface="Segoe UI" panose="020B0502040204020203" pitchFamily="34" charset="0"/>
              </a:rPr>
              <a:t>To what extent have the institute's faculty participated in the Faculty Development Programs in the past </a:t>
            </a:r>
            <a:r>
              <a:rPr lang="en-US" sz="1800" b="1">
                <a:latin typeface="Segoe UI" panose="020B0502040204020203" pitchFamily="34" charset="0"/>
                <a:cs typeface="Segoe UI" panose="020B0502040204020203" pitchFamily="34" charset="0"/>
              </a:rPr>
              <a:t>2</a:t>
            </a:r>
            <a:r>
              <a:rPr lang="en-US" sz="1800" b="1" dirty="0">
                <a:latin typeface="Segoe UI" panose="020B0502040204020203" pitchFamily="34" charset="0"/>
                <a:cs typeface="Segoe UI" panose="020B0502040204020203" pitchFamily="34" charset="0"/>
              </a:rPr>
              <a:t> years?</a:t>
            </a:r>
          </a:p>
        </p:txBody>
      </p:sp>
      <p:graphicFrame>
        <p:nvGraphicFramePr>
          <p:cNvPr id="7" name="Table 6">
            <a:extLst>
              <a:ext uri="{FF2B5EF4-FFF2-40B4-BE49-F238E27FC236}">
                <a16:creationId xmlns:a16="http://schemas.microsoft.com/office/drawing/2014/main" id="{C283521E-3091-BAC6-B8E9-00D24C842F37}"/>
              </a:ext>
            </a:extLst>
          </p:cNvPr>
          <p:cNvGraphicFramePr>
            <a:graphicFrameLocks noGrp="1"/>
          </p:cNvGraphicFramePr>
          <p:nvPr>
            <p:extLst>
              <p:ext uri="{D42A27DB-BD31-4B8C-83A1-F6EECF244321}">
                <p14:modId xmlns:p14="http://schemas.microsoft.com/office/powerpoint/2010/main" val="2774786904"/>
              </p:ext>
            </p:extLst>
          </p:nvPr>
        </p:nvGraphicFramePr>
        <p:xfrm>
          <a:off x="816977" y="2325351"/>
          <a:ext cx="10663831" cy="3838024"/>
        </p:xfrm>
        <a:graphic>
          <a:graphicData uri="http://schemas.openxmlformats.org/drawingml/2006/table">
            <a:tbl>
              <a:tblPr/>
              <a:tblGrid>
                <a:gridCol w="972607">
                  <a:extLst>
                    <a:ext uri="{9D8B030D-6E8A-4147-A177-3AD203B41FA5}">
                      <a16:colId xmlns:a16="http://schemas.microsoft.com/office/drawing/2014/main" val="3409572356"/>
                    </a:ext>
                  </a:extLst>
                </a:gridCol>
                <a:gridCol w="8853606">
                  <a:extLst>
                    <a:ext uri="{9D8B030D-6E8A-4147-A177-3AD203B41FA5}">
                      <a16:colId xmlns:a16="http://schemas.microsoft.com/office/drawing/2014/main" val="3213430600"/>
                    </a:ext>
                  </a:extLst>
                </a:gridCol>
                <a:gridCol w="837618">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All full-time faculty members in the institute have completed the Faculty Development Program on iGOT.</a:t>
                      </a:r>
                      <a:endParaRPr lang="en-IN" sz="15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All full-time faculty members in the institute have completed the Faculty Development Program on iGOT.</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&lt;10%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full-time faculty have participated in the Faculty Development Programmes in the past 2 years.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All full-time faculty members in the institute have completed the Faculty Development Program on iGOT.</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10-30%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full-time faculty have participated in the Faculty Development Programmes in the past 2 years.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All full-time faculty members in the institute have completed the Faculty Development Program on iGOT.</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30%- 50%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full-time faculty have participated in the Faculty Development Programmes in the past 2 years.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All full-time faculty members in the institute have completed the Faculty Development Program on iGOT.</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&gt;50%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full-time faculty have participated in the Faculty Development Programmes in the past 2 years.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dirty="0">
                          <a:effectLst/>
                          <a:latin typeface="Segoe UI" panose="020B0502040204020203" pitchFamily="34" charset="0"/>
                          <a:ea typeface="Noto Sans Symbols" panose="020B0604020202020204" charset="0"/>
                          <a:cs typeface="Segoe UI" panose="020B0502040204020203" pitchFamily="34" charset="0"/>
                        </a:rPr>
                        <a:t>5</a:t>
                      </a:r>
                      <a:endParaRPr lang="en-IN" sz="15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5" name="Slide Number Placeholder 4">
            <a:extLst>
              <a:ext uri="{FF2B5EF4-FFF2-40B4-BE49-F238E27FC236}">
                <a16:creationId xmlns:a16="http://schemas.microsoft.com/office/drawing/2014/main" id="{68D0B3C8-2246-B5AA-70DC-86B07A4521AC}"/>
              </a:ext>
            </a:extLst>
          </p:cNvPr>
          <p:cNvSpPr>
            <a:spLocks noGrp="1"/>
          </p:cNvSpPr>
          <p:nvPr>
            <p:ph type="sldNum" sz="quarter" idx="12"/>
          </p:nvPr>
        </p:nvSpPr>
        <p:spPr/>
        <p:txBody>
          <a:bodyPr/>
          <a:lstStyle/>
          <a:p>
            <a:fld id="{92C30855-3FBF-4085-B7F0-FFA2576C87E5}" type="slidenum">
              <a:rPr lang="en-IN" smtClean="0"/>
              <a:t>14</a:t>
            </a:fld>
            <a:endParaRPr lang="en-IN"/>
          </a:p>
        </p:txBody>
      </p:sp>
      <p:sp>
        <p:nvSpPr>
          <p:cNvPr id="6" name="Google Shape;115;p3">
            <a:extLst>
              <a:ext uri="{FF2B5EF4-FFF2-40B4-BE49-F238E27FC236}">
                <a16:creationId xmlns:a16="http://schemas.microsoft.com/office/drawing/2014/main" id="{CBB29F81-AEA4-90FB-E6E6-78630396141D}"/>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9</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46306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5;p14">
            <a:extLst>
              <a:ext uri="{FF2B5EF4-FFF2-40B4-BE49-F238E27FC236}">
                <a16:creationId xmlns:a16="http://schemas.microsoft.com/office/drawing/2014/main" id="{68C653A3-33E9-66DF-E314-5D46B1640A04}"/>
              </a:ext>
            </a:extLst>
          </p:cNvPr>
          <p:cNvSpPr txBox="1">
            <a:spLocks/>
          </p:cNvSpPr>
          <p:nvPr/>
        </p:nvSpPr>
        <p:spPr>
          <a:xfrm>
            <a:off x="771808" y="1563204"/>
            <a:ext cx="10580913"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cs typeface="Segoe UI" panose="020B0502040204020203" pitchFamily="34" charset="0"/>
              </a:rPr>
              <a:t>What percentage of full-time faculty have been professionally certified on Instructional/Learning Design Methodologies within the last </a:t>
            </a:r>
            <a:r>
              <a:rPr lang="en-US" sz="1800" b="1">
                <a:latin typeface="Segoe UI" panose="020B0502040204020203" pitchFamily="34" charset="0"/>
                <a:cs typeface="Segoe UI" panose="020B0502040204020203" pitchFamily="34" charset="0"/>
              </a:rPr>
              <a:t>5</a:t>
            </a:r>
            <a:r>
              <a:rPr lang="en-US" sz="1800" b="1" dirty="0">
                <a:latin typeface="Segoe UI" panose="020B0502040204020203" pitchFamily="34" charset="0"/>
                <a:cs typeface="Segoe UI" panose="020B0502040204020203" pitchFamily="34" charset="0"/>
              </a:rPr>
              <a:t> years?</a:t>
            </a:r>
            <a:endParaRPr lang="en-US" sz="18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10B2FAFC-0730-9566-E376-3A61FDF97DF1}"/>
              </a:ext>
            </a:extLst>
          </p:cNvPr>
          <p:cNvGraphicFramePr>
            <a:graphicFrameLocks noGrp="1"/>
          </p:cNvGraphicFramePr>
          <p:nvPr>
            <p:extLst>
              <p:ext uri="{D42A27DB-BD31-4B8C-83A1-F6EECF244321}">
                <p14:modId xmlns:p14="http://schemas.microsoft.com/office/powerpoint/2010/main" val="3216028277"/>
              </p:ext>
            </p:extLst>
          </p:nvPr>
        </p:nvGraphicFramePr>
        <p:xfrm>
          <a:off x="771807" y="2413401"/>
          <a:ext cx="10580914" cy="304935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does not have policies for encouraging professional certifications on Instructional/Learning Design Methodologies.</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&lt;10%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faculty have undertaken professional certifications on Instructional/Learning Design Methodologies.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10-30%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faculty have undertaken professional certifications on Instructional/Learning Design Methodologies.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30-50%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faculty have undertaken professional certifications on Instructional/Learning Design Methodologies.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342900" lvl="0" indent="-342900">
                        <a:lnSpc>
                          <a:spcPct val="115000"/>
                        </a:lnSpc>
                        <a:buFont typeface="Arial" panose="020B0604020202020204" pitchFamily="34" charset="0"/>
                        <a:buChar char="●"/>
                      </a:pP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&gt;50%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faculty have undertaken professional certifications on Instructional/Learning Design Methodologies.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F7000872-B41D-B0E7-8099-D48711BBD1F0}"/>
              </a:ext>
            </a:extLst>
          </p:cNvPr>
          <p:cNvSpPr>
            <a:spLocks noGrp="1"/>
          </p:cNvSpPr>
          <p:nvPr>
            <p:ph type="sldNum" sz="quarter" idx="12"/>
          </p:nvPr>
        </p:nvSpPr>
        <p:spPr/>
        <p:txBody>
          <a:bodyPr/>
          <a:lstStyle/>
          <a:p>
            <a:fld id="{92C30855-3FBF-4085-B7F0-FFA2576C87E5}" type="slidenum">
              <a:rPr lang="en-IN" smtClean="0"/>
              <a:t>15</a:t>
            </a:fld>
            <a:endParaRPr lang="en-IN"/>
          </a:p>
        </p:txBody>
      </p:sp>
      <p:sp>
        <p:nvSpPr>
          <p:cNvPr id="7" name="Google Shape;115;p3">
            <a:extLst>
              <a:ext uri="{FF2B5EF4-FFF2-40B4-BE49-F238E27FC236}">
                <a16:creationId xmlns:a16="http://schemas.microsoft.com/office/drawing/2014/main" id="{69CD3AF5-A557-F296-8443-F435A6E76918}"/>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10</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422688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E122E9-B82B-8BF6-8539-D12D72996EC1}"/>
              </a:ext>
            </a:extLst>
          </p:cNvPr>
          <p:cNvGrpSpPr/>
          <p:nvPr/>
        </p:nvGrpSpPr>
        <p:grpSpPr>
          <a:xfrm>
            <a:off x="715801" y="1681912"/>
            <a:ext cx="10760398" cy="2743537"/>
            <a:chOff x="264160" y="3980113"/>
            <a:chExt cx="11673839" cy="1693333"/>
          </a:xfrm>
          <a:solidFill>
            <a:schemeClr val="accent5">
              <a:lumMod val="20000"/>
              <a:lumOff val="80000"/>
            </a:schemeClr>
          </a:solidFill>
        </p:grpSpPr>
        <p:sp>
          <p:nvSpPr>
            <p:cNvPr id="6" name="Google Shape;260;p62">
              <a:extLst>
                <a:ext uri="{FF2B5EF4-FFF2-40B4-BE49-F238E27FC236}">
                  <a16:creationId xmlns:a16="http://schemas.microsoft.com/office/drawing/2014/main" id="{5D6F2682-B4C8-FF40-1ED0-57029FED1A36}"/>
                </a:ext>
              </a:extLst>
            </p:cNvPr>
            <p:cNvSpPr/>
            <p:nvPr/>
          </p:nvSpPr>
          <p:spPr>
            <a:xfrm>
              <a:off x="264160" y="3980113"/>
              <a:ext cx="11673839" cy="1693333"/>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8" name="Google Shape;261;p62">
              <a:extLst>
                <a:ext uri="{FF2B5EF4-FFF2-40B4-BE49-F238E27FC236}">
                  <a16:creationId xmlns:a16="http://schemas.microsoft.com/office/drawing/2014/main" id="{970E1816-95BD-AA7E-FAF8-D639AC599367}"/>
                </a:ext>
              </a:extLst>
            </p:cNvPr>
            <p:cNvSpPr txBox="1"/>
            <p:nvPr/>
          </p:nvSpPr>
          <p:spPr>
            <a:xfrm>
              <a:off x="3022140" y="4057083"/>
              <a:ext cx="8609751" cy="1539394"/>
            </a:xfrm>
            <a:prstGeom prst="rect">
              <a:avLst/>
            </a:prstGeom>
            <a:grpFill/>
            <a:ln>
              <a:noFill/>
            </a:ln>
          </p:spPr>
          <p:txBody>
            <a:bodyPr spcFirstLastPara="1" wrap="square" lIns="68575" tIns="68575" rIns="68575" bIns="68575" anchor="ctr" anchorCtr="0">
              <a:noAutofit/>
            </a:bodyPr>
            <a:lstStyle/>
            <a:p>
              <a:pPr marL="0" marR="0" lvl="0" indent="0" algn="just" rtl="0">
                <a:lnSpc>
                  <a:spcPct val="150000"/>
                </a:lnSpc>
                <a:spcBef>
                  <a:spcPts val="630"/>
                </a:spcBef>
                <a:spcAft>
                  <a:spcPts val="0"/>
                </a:spcAft>
                <a:buNone/>
              </a:pPr>
              <a:r>
                <a:rPr lang="en-US" b="0" i="0" u="none" strike="noStrike" cap="none" dirty="0">
                  <a:solidFill>
                    <a:schemeClr val="tx1"/>
                  </a:solidFill>
                  <a:latin typeface="Segoe UI" panose="020B0502040204020203" pitchFamily="34" charset="0"/>
                  <a:ea typeface="Quattrocento Sans"/>
                  <a:cs typeface="Segoe UI" panose="020B0502040204020203" pitchFamily="34" charset="0"/>
                  <a:sym typeface="Quattrocento Sans"/>
                </a:rPr>
                <a:t>This pillar encourages and enquires about Human Resource planning (mapping faculty to courses), extent of maintaining deployment targets for teaching, Training Person Days (no of days x no of trainees) for group A,B, and C officers, and presence of Diversity in faculty members along with distinction of roles in training and non-training staff</a:t>
              </a:r>
              <a:r>
                <a:rPr lang="en-US" sz="1700" b="0" i="0" u="none" strike="noStrike" cap="none" dirty="0">
                  <a:solidFill>
                    <a:schemeClr val="tx1"/>
                  </a:solidFill>
                  <a:latin typeface="Segoe UI" panose="020B0502040204020203" pitchFamily="34" charset="0"/>
                  <a:ea typeface="Quattrocento Sans"/>
                  <a:cs typeface="Segoe UI" panose="020B0502040204020203" pitchFamily="34" charset="0"/>
                  <a:sym typeface="Quattrocento Sans"/>
                </a:rPr>
                <a:t>.</a:t>
              </a:r>
              <a:endParaRPr sz="1700" dirty="0">
                <a:solidFill>
                  <a:schemeClr val="tx1"/>
                </a:solidFill>
                <a:latin typeface="Segoe UI" panose="020B0502040204020203" pitchFamily="34" charset="0"/>
                <a:cs typeface="Segoe UI" panose="020B0502040204020203" pitchFamily="34" charset="0"/>
              </a:endParaRPr>
            </a:p>
          </p:txBody>
        </p:sp>
      </p:grpSp>
      <p:sp>
        <p:nvSpPr>
          <p:cNvPr id="17" name="Slide Number Placeholder 16">
            <a:extLst>
              <a:ext uri="{FF2B5EF4-FFF2-40B4-BE49-F238E27FC236}">
                <a16:creationId xmlns:a16="http://schemas.microsoft.com/office/drawing/2014/main" id="{F248A3CA-6E85-1790-FBDF-F60F1CF439BC}"/>
              </a:ext>
            </a:extLst>
          </p:cNvPr>
          <p:cNvSpPr>
            <a:spLocks noGrp="1"/>
          </p:cNvSpPr>
          <p:nvPr>
            <p:ph type="sldNum" sz="quarter" idx="12"/>
          </p:nvPr>
        </p:nvSpPr>
        <p:spPr/>
        <p:txBody>
          <a:bodyPr/>
          <a:lstStyle/>
          <a:p>
            <a:fld id="{92C30855-3FBF-4085-B7F0-FFA2576C87E5}" type="slidenum">
              <a:rPr lang="en-IN" smtClean="0"/>
              <a:t>16</a:t>
            </a:fld>
            <a:endParaRPr lang="en-IN"/>
          </a:p>
        </p:txBody>
      </p:sp>
      <p:sp>
        <p:nvSpPr>
          <p:cNvPr id="2" name="Google Shape;115;p3">
            <a:extLst>
              <a:ext uri="{FF2B5EF4-FFF2-40B4-BE49-F238E27FC236}">
                <a16:creationId xmlns:a16="http://schemas.microsoft.com/office/drawing/2014/main" id="{B1B9313C-236D-BE56-6435-8371A71BE5A8}"/>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3: Resource and Training Targets</a:t>
            </a:r>
          </a:p>
        </p:txBody>
      </p:sp>
      <p:sp>
        <p:nvSpPr>
          <p:cNvPr id="3" name="Rectangle: Rounded Corners 2">
            <a:extLst>
              <a:ext uri="{FF2B5EF4-FFF2-40B4-BE49-F238E27FC236}">
                <a16:creationId xmlns:a16="http://schemas.microsoft.com/office/drawing/2014/main" id="{9DFE853C-510D-B15B-FD9F-94F9AD234905}"/>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9DECAA-CE67-FCF8-290B-5AB99CC90C90}"/>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Daily calendar outline">
            <a:extLst>
              <a:ext uri="{FF2B5EF4-FFF2-40B4-BE49-F238E27FC236}">
                <a16:creationId xmlns:a16="http://schemas.microsoft.com/office/drawing/2014/main" id="{C9AEE97B-81DD-9936-9B95-98F3429AC3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957" y="2032279"/>
            <a:ext cx="1695600" cy="1695600"/>
          </a:xfrm>
          <a:prstGeom prst="rect">
            <a:avLst/>
          </a:prstGeom>
        </p:spPr>
      </p:pic>
      <p:sp>
        <p:nvSpPr>
          <p:cNvPr id="13" name="TextBox 12">
            <a:extLst>
              <a:ext uri="{FF2B5EF4-FFF2-40B4-BE49-F238E27FC236}">
                <a16:creationId xmlns:a16="http://schemas.microsoft.com/office/drawing/2014/main" id="{4B0DBA29-6CAF-4B0D-C07A-456CFA3E37E0}"/>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6</a:t>
            </a:r>
            <a:endParaRPr lang="en-US" sz="2400" b="1"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DB75C72D-8A18-4769-CEAC-5AE54D84FB00}"/>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15%</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7245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0A1BD37-5114-A270-1510-6268E8ADC616}"/>
              </a:ext>
            </a:extLst>
          </p:cNvPr>
          <p:cNvGraphicFramePr>
            <a:graphicFrameLocks noGrp="1"/>
          </p:cNvGraphicFramePr>
          <p:nvPr>
            <p:extLst>
              <p:ext uri="{D42A27DB-BD31-4B8C-83A1-F6EECF244321}">
                <p14:modId xmlns:p14="http://schemas.microsoft.com/office/powerpoint/2010/main" val="2685564943"/>
              </p:ext>
            </p:extLst>
          </p:nvPr>
        </p:nvGraphicFramePr>
        <p:xfrm>
          <a:off x="771807" y="2349604"/>
          <a:ext cx="10580914" cy="331224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has </a:t>
                      </a:r>
                      <a:r>
                        <a:rPr lang="en-IN" sz="1500" b="1">
                          <a:effectLst/>
                          <a:latin typeface="Segoe UI" panose="020B0502040204020203" pitchFamily="34" charset="0"/>
                          <a:ea typeface="Quattrocento Sans" panose="020B0502050000020003" pitchFamily="34" charset="0"/>
                          <a:cs typeface="Segoe UI" panose="020B0502040204020203" pitchFamily="34" charset="0"/>
                        </a:rPr>
                        <a:t>no defined guidelines </a:t>
                      </a:r>
                      <a:r>
                        <a:rPr lang="en-IN" sz="1500">
                          <a:effectLst/>
                          <a:latin typeface="Segoe UI" panose="020B0502040204020203" pitchFamily="34" charset="0"/>
                          <a:ea typeface="Quattrocento Sans" panose="020B0502050000020003" pitchFamily="34" charset="0"/>
                          <a:cs typeface="Segoe UI" panose="020B0502040204020203" pitchFamily="34" charset="0"/>
                        </a:rPr>
                        <a:t>for resource planning to maintain adequate faculty.</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has defined guidelines on resource planning.</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mapping is done only for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full-time faculty only for core courses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has defined guidelines on resource planning.</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mapping is done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 full-time and visiting /guest faculty only for core courses.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dirty="0">
                          <a:effectLst/>
                          <a:latin typeface="Segoe UI" panose="020B0502040204020203" pitchFamily="34" charset="0"/>
                          <a:ea typeface="Quattrocento Sans" panose="020B0502050000020003" pitchFamily="34" charset="0"/>
                          <a:cs typeface="Segoe UI" panose="020B0502040204020203" pitchFamily="34" charset="0"/>
                        </a:rPr>
                        <a:t>The institute has defined guidelines on resource planning.</a:t>
                      </a:r>
                      <a:endParaRPr lang="en-IN" sz="1500" dirty="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mapping is done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 full-time and visiting /guest faculty only for core courses.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also takes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faculty feedback</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followed by corrective measures</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has defined guidelines on resource planning.</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mapping is done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 full-time and visiting /guest faculty for all courses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a:effectLst/>
                        <a:latin typeface="Segoe UI" panose="020B0502040204020203" pitchFamily="34" charset="0"/>
                        <a:ea typeface="Noto Sans Symbols" panose="020B0604020202020204" charset="0"/>
                        <a:cs typeface="Segoe UI" panose="020B0502040204020203" pitchFamily="34" charset="0"/>
                      </a:endParaRPr>
                    </a:p>
                    <a:p>
                      <a:pPr marL="342900" lvl="0" indent="-34290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also takes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faculty feedback followed by corrective measures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dirty="0">
                          <a:effectLst/>
                          <a:latin typeface="Segoe UI" panose="020B0502040204020203" pitchFamily="34" charset="0"/>
                          <a:ea typeface="Noto Sans Symbols" panose="020B0604020202020204" charset="0"/>
                          <a:cs typeface="Segoe UI" panose="020B0502040204020203" pitchFamily="34" charset="0"/>
                        </a:rPr>
                        <a:t>5</a:t>
                      </a:r>
                      <a:endParaRPr lang="en-IN" sz="15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7" name="TextBox 6">
            <a:extLst>
              <a:ext uri="{FF2B5EF4-FFF2-40B4-BE49-F238E27FC236}">
                <a16:creationId xmlns:a16="http://schemas.microsoft.com/office/drawing/2014/main" id="{745615BB-852F-4DAB-94CE-E56FF527DF60}"/>
              </a:ext>
            </a:extLst>
          </p:cNvPr>
          <p:cNvSpPr txBox="1"/>
          <p:nvPr/>
        </p:nvSpPr>
        <p:spPr>
          <a:xfrm>
            <a:off x="771807" y="1637806"/>
            <a:ext cx="10580914" cy="400110"/>
          </a:xfrm>
          <a:prstGeom prst="rect">
            <a:avLst/>
          </a:prstGeom>
          <a:noFill/>
        </p:spPr>
        <p:txBody>
          <a:bodyPr wrap="square">
            <a:spAutoFit/>
          </a:bodyPr>
          <a:lstStyle/>
          <a:p>
            <a:r>
              <a:rPr lang="en-US" sz="2000" b="1" dirty="0">
                <a:solidFill>
                  <a:schemeClr val="tx1"/>
                </a:solidFill>
                <a:latin typeface="Segoe UI" panose="020B0502040204020203" pitchFamily="34" charset="0"/>
                <a:cs typeface="Segoe UI" panose="020B0502040204020203" pitchFamily="34" charset="0"/>
              </a:rPr>
              <a:t>Does the institute conduct annual faculty resource planning for training courses? </a:t>
            </a:r>
            <a:endParaRPr lang="en-IN" sz="2000" dirty="0">
              <a:latin typeface="Segoe UI" panose="020B0502040204020203" pitchFamily="34"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719C8442-3594-31B1-32E0-FF3850E1A12A}"/>
              </a:ext>
            </a:extLst>
          </p:cNvPr>
          <p:cNvSpPr>
            <a:spLocks noGrp="1"/>
          </p:cNvSpPr>
          <p:nvPr>
            <p:ph type="sldNum" sz="quarter" idx="12"/>
          </p:nvPr>
        </p:nvSpPr>
        <p:spPr/>
        <p:txBody>
          <a:bodyPr/>
          <a:lstStyle/>
          <a:p>
            <a:fld id="{92C30855-3FBF-4085-B7F0-FFA2576C87E5}" type="slidenum">
              <a:rPr lang="en-IN" smtClean="0"/>
              <a:t>17</a:t>
            </a:fld>
            <a:endParaRPr lang="en-IN"/>
          </a:p>
        </p:txBody>
      </p:sp>
      <p:sp>
        <p:nvSpPr>
          <p:cNvPr id="8" name="Google Shape;115;p3">
            <a:extLst>
              <a:ext uri="{FF2B5EF4-FFF2-40B4-BE49-F238E27FC236}">
                <a16:creationId xmlns:a16="http://schemas.microsoft.com/office/drawing/2014/main" id="{71CD228E-9DAD-B1C8-5214-DA7FFD116A31}"/>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11</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48852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7;p16">
            <a:extLst>
              <a:ext uri="{FF2B5EF4-FFF2-40B4-BE49-F238E27FC236}">
                <a16:creationId xmlns:a16="http://schemas.microsoft.com/office/drawing/2014/main" id="{F03B4D09-0CBB-4824-6B56-E9ADDA4B62B6}"/>
              </a:ext>
            </a:extLst>
          </p:cNvPr>
          <p:cNvSpPr txBox="1">
            <a:spLocks/>
          </p:cNvSpPr>
          <p:nvPr/>
        </p:nvSpPr>
        <p:spPr>
          <a:xfrm>
            <a:off x="788136" y="1473554"/>
            <a:ext cx="10615728"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Does the institute have adequate learning infrastructure (Physical &amp; Virtual resources) to support teaching &amp; learning?</a:t>
            </a:r>
            <a:endParaRPr lang="en-US" sz="1800" b="1"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7FBC9480-F161-ABA4-AC14-D6B43416F0FE}"/>
              </a:ext>
            </a:extLst>
          </p:cNvPr>
          <p:cNvGraphicFramePr>
            <a:graphicFrameLocks noGrp="1"/>
          </p:cNvGraphicFramePr>
          <p:nvPr>
            <p:extLst>
              <p:ext uri="{D42A27DB-BD31-4B8C-83A1-F6EECF244321}">
                <p14:modId xmlns:p14="http://schemas.microsoft.com/office/powerpoint/2010/main" val="669276166"/>
              </p:ext>
            </p:extLst>
          </p:nvPr>
        </p:nvGraphicFramePr>
        <p:xfrm>
          <a:off x="788136" y="2201650"/>
          <a:ext cx="10580914" cy="410091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lacks adequate physical infrastructure, such as classrooms, a library, and technological resources.</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has basic infrastructure</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such as classrooms, a library, sports facilities, etc.</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facilities for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modern classrooms,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such as: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Smartboards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Sports facilities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Wi-Fi-enabled learning spaces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Learning Management System</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Library with a hybrid (physical + digital) collection</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has facilities for </a:t>
                      </a:r>
                      <a:r>
                        <a:rPr lang="en-IN" sz="1500" b="1">
                          <a:effectLst/>
                          <a:latin typeface="Segoe UI" panose="020B0502040204020203" pitchFamily="34" charset="0"/>
                          <a:ea typeface="Quattrocento Sans" panose="020B0502050000020003" pitchFamily="34" charset="0"/>
                          <a:cs typeface="Segoe UI" panose="020B0502040204020203" pitchFamily="34" charset="0"/>
                        </a:rPr>
                        <a:t>modern classrooms,</a:t>
                      </a:r>
                      <a:r>
                        <a:rPr lang="en-IN" sz="1500">
                          <a:effectLst/>
                          <a:latin typeface="Segoe UI" panose="020B0502040204020203" pitchFamily="34" charset="0"/>
                          <a:ea typeface="Quattrocento Sans" panose="020B0502050000020003" pitchFamily="34" charset="0"/>
                          <a:cs typeface="Segoe UI" panose="020B0502040204020203" pitchFamily="34" charset="0"/>
                        </a:rPr>
                        <a:t> such as: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Smartboards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Sports facilities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Wi-Fi-enabled learning spaces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Learning Management System</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Library with a hybrid (physical + digital) collection (Digital catalogue)</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Virtual learning platforms are available and actively used.</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facilities for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modern classrooms,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such as: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Smartboards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Sports facilities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Wi-Fi-enabled learning spaces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Learning Management System</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Library with a hybrid (physical + digital) collection (Digital catalogue)</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Augmented/Virtual Reality Platforms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Access to renowned national and international digital libraries (access the latest books, research papers, journals, etc)</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6" name="Slide Number Placeholder 5">
            <a:extLst>
              <a:ext uri="{FF2B5EF4-FFF2-40B4-BE49-F238E27FC236}">
                <a16:creationId xmlns:a16="http://schemas.microsoft.com/office/drawing/2014/main" id="{BEEE5674-7932-B70B-CC67-040C525D21B4}"/>
              </a:ext>
            </a:extLst>
          </p:cNvPr>
          <p:cNvSpPr>
            <a:spLocks noGrp="1"/>
          </p:cNvSpPr>
          <p:nvPr>
            <p:ph type="sldNum" sz="quarter" idx="12"/>
          </p:nvPr>
        </p:nvSpPr>
        <p:spPr/>
        <p:txBody>
          <a:bodyPr/>
          <a:lstStyle/>
          <a:p>
            <a:fld id="{92C30855-3FBF-4085-B7F0-FFA2576C87E5}" type="slidenum">
              <a:rPr lang="en-IN" smtClean="0"/>
              <a:t>18</a:t>
            </a:fld>
            <a:endParaRPr lang="en-IN"/>
          </a:p>
        </p:txBody>
      </p:sp>
      <p:sp>
        <p:nvSpPr>
          <p:cNvPr id="7" name="Google Shape;115;p3">
            <a:extLst>
              <a:ext uri="{FF2B5EF4-FFF2-40B4-BE49-F238E27FC236}">
                <a16:creationId xmlns:a16="http://schemas.microsoft.com/office/drawing/2014/main" id="{BB6DF936-0DE9-C503-3B1D-CCC555B008A2}"/>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12</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12532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3;p17">
            <a:extLst>
              <a:ext uri="{FF2B5EF4-FFF2-40B4-BE49-F238E27FC236}">
                <a16:creationId xmlns:a16="http://schemas.microsoft.com/office/drawing/2014/main" id="{71F54E99-2E68-47AE-870E-E272D930B9F4}"/>
              </a:ext>
            </a:extLst>
          </p:cNvPr>
          <p:cNvSpPr txBox="1">
            <a:spLocks/>
          </p:cNvSpPr>
          <p:nvPr/>
        </p:nvSpPr>
        <p:spPr>
          <a:xfrm>
            <a:off x="805544" y="1798827"/>
            <a:ext cx="10580914"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How does the institute monitor and evaluate the performance of its employees (teaching and non-teaching staff)?</a:t>
            </a:r>
            <a:r>
              <a:rPr lang="en-US" sz="1800" b="1" dirty="0">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AA337683-6C36-9955-21B7-184951C9B7B5}"/>
              </a:ext>
            </a:extLst>
          </p:cNvPr>
          <p:cNvGraphicFramePr>
            <a:graphicFrameLocks noGrp="1"/>
          </p:cNvGraphicFramePr>
          <p:nvPr>
            <p:extLst>
              <p:ext uri="{D42A27DB-BD31-4B8C-83A1-F6EECF244321}">
                <p14:modId xmlns:p14="http://schemas.microsoft.com/office/powerpoint/2010/main" val="3277056414"/>
              </p:ext>
            </p:extLst>
          </p:nvPr>
        </p:nvGraphicFramePr>
        <p:xfrm>
          <a:off x="805543" y="2694763"/>
          <a:ext cx="10580914" cy="295296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administration only follows the traditional Annual Performance Assessment Report (APAR) system.</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Key Performance Indicators (KPIs) are defined but followed for less than </a:t>
                      </a:r>
                      <a:r>
                        <a:rPr lang="en-IN" sz="1600" b="1">
                          <a:effectLst/>
                          <a:latin typeface="Segoe UI" panose="020B0502040204020203" pitchFamily="34" charset="0"/>
                          <a:ea typeface="Quattrocento Sans" panose="020B0502050000020003" pitchFamily="34" charset="0"/>
                          <a:cs typeface="Segoe UI" panose="020B0502040204020203" pitchFamily="34" charset="0"/>
                        </a:rPr>
                        <a:t>25% </a:t>
                      </a:r>
                      <a:r>
                        <a:rPr lang="en-IN" sz="1600">
                          <a:effectLst/>
                          <a:latin typeface="Segoe UI" panose="020B0502040204020203" pitchFamily="34" charset="0"/>
                          <a:ea typeface="Quattrocento Sans" panose="020B0502050000020003" pitchFamily="34" charset="0"/>
                          <a:cs typeface="Segoe UI" panose="020B0502040204020203" pitchFamily="34" charset="0"/>
                        </a:rPr>
                        <a:t>of the employees.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Key Performance Indicators (KPIs) are defined and followed for </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25-</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50% </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of the employees.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Key Performance Indicators (KPIs) are defined and followed for</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50-70% </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of employees.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Key Performance Indicators (KPIs) are defined and followed for </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more than 70%</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employees.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B8F84019-14C0-DB08-61BB-AC910D6A35A4}"/>
              </a:ext>
            </a:extLst>
          </p:cNvPr>
          <p:cNvSpPr>
            <a:spLocks noGrp="1"/>
          </p:cNvSpPr>
          <p:nvPr>
            <p:ph type="sldNum" sz="quarter" idx="12"/>
          </p:nvPr>
        </p:nvSpPr>
        <p:spPr/>
        <p:txBody>
          <a:bodyPr/>
          <a:lstStyle/>
          <a:p>
            <a:fld id="{92C30855-3FBF-4085-B7F0-FFA2576C87E5}" type="slidenum">
              <a:rPr lang="en-IN" smtClean="0"/>
              <a:t>19</a:t>
            </a:fld>
            <a:endParaRPr lang="en-IN"/>
          </a:p>
        </p:txBody>
      </p:sp>
      <p:sp>
        <p:nvSpPr>
          <p:cNvPr id="8" name="Google Shape;115;p3">
            <a:extLst>
              <a:ext uri="{FF2B5EF4-FFF2-40B4-BE49-F238E27FC236}">
                <a16:creationId xmlns:a16="http://schemas.microsoft.com/office/drawing/2014/main" id="{6FA90271-5272-DADD-CF08-653FFC567F60}"/>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13</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95780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2F5AA5F-6508-BA48-B3A8-D611B760F343}"/>
              </a:ext>
            </a:extLst>
          </p:cNvPr>
          <p:cNvSpPr/>
          <p:nvPr/>
        </p:nvSpPr>
        <p:spPr>
          <a:xfrm>
            <a:off x="0" y="14137"/>
            <a:ext cx="12192000" cy="1426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 name="Picture 29" descr="A white and orange cloud&#10;&#10;Description automatically generated">
            <a:extLst>
              <a:ext uri="{FF2B5EF4-FFF2-40B4-BE49-F238E27FC236}">
                <a16:creationId xmlns:a16="http://schemas.microsoft.com/office/drawing/2014/main" id="{AE2C82EB-3393-4F83-574C-A85DA428686A}"/>
              </a:ext>
            </a:extLst>
          </p:cNvPr>
          <p:cNvPicPr>
            <a:picLocks noChangeAspect="1"/>
          </p:cNvPicPr>
          <p:nvPr/>
        </p:nvPicPr>
        <p:blipFill>
          <a:blip r:embed="rId2">
            <a:alphaModFix amt="24000"/>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53660B-654D-49DC-193C-469B30CD93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5EBFE-27D2-46D3-8FF9-54147E5C661A}" type="slidenum">
              <a:rPr kumimoji="0" lang="en-US" sz="11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D4B3C1-2CB0-6F7D-9475-DAFBFE1F5F43}"/>
              </a:ext>
            </a:extLst>
          </p:cNvPr>
          <p:cNvSpPr/>
          <p:nvPr/>
        </p:nvSpPr>
        <p:spPr>
          <a:xfrm>
            <a:off x="9381583" y="6191464"/>
            <a:ext cx="2417030" cy="674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D5322DEA-703F-CD86-30BF-595B3AF8F929}"/>
              </a:ext>
            </a:extLst>
          </p:cNvPr>
          <p:cNvGrpSpPr/>
          <p:nvPr/>
        </p:nvGrpSpPr>
        <p:grpSpPr>
          <a:xfrm>
            <a:off x="432362" y="508220"/>
            <a:ext cx="11041622" cy="6091078"/>
            <a:chOff x="324296" y="622727"/>
            <a:chExt cx="9134006" cy="5038749"/>
          </a:xfrm>
        </p:grpSpPr>
        <p:sp>
          <p:nvSpPr>
            <p:cNvPr id="6" name="Rectangle 5">
              <a:extLst>
                <a:ext uri="{FF2B5EF4-FFF2-40B4-BE49-F238E27FC236}">
                  <a16:creationId xmlns:a16="http://schemas.microsoft.com/office/drawing/2014/main" id="{BCB23271-8B50-4687-9104-D2DB453D7C15}"/>
                </a:ext>
              </a:extLst>
            </p:cNvPr>
            <p:cNvSpPr/>
            <p:nvPr/>
          </p:nvSpPr>
          <p:spPr>
            <a:xfrm>
              <a:off x="324296"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92A1488-2FA8-5F40-FFA4-65EA7E38BDCF}"/>
                </a:ext>
              </a:extLst>
            </p:cNvPr>
            <p:cNvSpPr/>
            <p:nvPr/>
          </p:nvSpPr>
          <p:spPr>
            <a:xfrm>
              <a:off x="1462675"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532D6A-457A-7DD8-00B5-898B045B6371}"/>
                </a:ext>
              </a:extLst>
            </p:cNvPr>
            <p:cNvSpPr/>
            <p:nvPr/>
          </p:nvSpPr>
          <p:spPr>
            <a:xfrm>
              <a:off x="2644576"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BE1B38-6264-CFC1-9E2F-7776E9185F4E}"/>
                </a:ext>
              </a:extLst>
            </p:cNvPr>
            <p:cNvSpPr/>
            <p:nvPr/>
          </p:nvSpPr>
          <p:spPr>
            <a:xfrm>
              <a:off x="3826477"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F5E113-9D46-8205-EB5F-E0D1F0531B15}"/>
                </a:ext>
              </a:extLst>
            </p:cNvPr>
            <p:cNvSpPr/>
            <p:nvPr/>
          </p:nvSpPr>
          <p:spPr>
            <a:xfrm>
              <a:off x="4997587"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3FF71-8EB3-B61B-92D1-88E5868B0BB7}"/>
                </a:ext>
              </a:extLst>
            </p:cNvPr>
            <p:cNvSpPr/>
            <p:nvPr/>
          </p:nvSpPr>
          <p:spPr>
            <a:xfrm>
              <a:off x="6168700"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91179A-498C-25B8-9F41-B86C2463330E}"/>
                </a:ext>
              </a:extLst>
            </p:cNvPr>
            <p:cNvSpPr/>
            <p:nvPr/>
          </p:nvSpPr>
          <p:spPr>
            <a:xfrm>
              <a:off x="7361391"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F58AD7-F185-C81D-89F9-619ED26B5937}"/>
                </a:ext>
              </a:extLst>
            </p:cNvPr>
            <p:cNvSpPr/>
            <p:nvPr/>
          </p:nvSpPr>
          <p:spPr>
            <a:xfrm>
              <a:off x="8474580" y="2164741"/>
              <a:ext cx="971128" cy="3439413"/>
            </a:xfrm>
            <a:prstGeom prst="rect">
              <a:avLst/>
            </a:prstGeom>
            <a:solidFill>
              <a:schemeClr val="accent2">
                <a:lumMod val="20000"/>
                <a:lumOff val="8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03859EE-6F49-DE88-AAC8-01FF250D4515}"/>
                </a:ext>
              </a:extLst>
            </p:cNvPr>
            <p:cNvGrpSpPr/>
            <p:nvPr/>
          </p:nvGrpSpPr>
          <p:grpSpPr>
            <a:xfrm>
              <a:off x="1998087" y="622727"/>
              <a:ext cx="5869931" cy="1413315"/>
              <a:chOff x="3228583" y="1891657"/>
              <a:chExt cx="5852160" cy="1409040"/>
            </a:xfrm>
          </p:grpSpPr>
          <p:sp>
            <p:nvSpPr>
              <p:cNvPr id="10" name="TextBox 9">
                <a:extLst>
                  <a:ext uri="{FF2B5EF4-FFF2-40B4-BE49-F238E27FC236}">
                    <a16:creationId xmlns:a16="http://schemas.microsoft.com/office/drawing/2014/main" id="{CDFA76EC-A9D8-3F62-625E-D3AD6F52100F}"/>
                  </a:ext>
                </a:extLst>
              </p:cNvPr>
              <p:cNvSpPr txBox="1"/>
              <p:nvPr/>
            </p:nvSpPr>
            <p:spPr>
              <a:xfrm>
                <a:off x="3228583" y="1891657"/>
                <a:ext cx="585216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National Standards for Civil Service Training Institute 2.0</a:t>
                </a:r>
                <a:endParaRPr kumimoji="0" lang="en-IN"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5" name="Oval 4">
                <a:extLst>
                  <a:ext uri="{FF2B5EF4-FFF2-40B4-BE49-F238E27FC236}">
                    <a16:creationId xmlns:a16="http://schemas.microsoft.com/office/drawing/2014/main" id="{EC54EB48-03FE-E484-B367-BB42D9FA0BC6}"/>
                  </a:ext>
                </a:extLst>
              </p:cNvPr>
              <p:cNvSpPr/>
              <p:nvPr/>
            </p:nvSpPr>
            <p:spPr>
              <a:xfrm>
                <a:off x="3309312" y="2020537"/>
                <a:ext cx="5762871" cy="1280160"/>
              </a:xfrm>
              <a:prstGeom prst="ellipse">
                <a:avLst/>
              </a:prstGeom>
              <a:solidFill>
                <a:srgbClr val="25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4D695FA-822D-AE05-0E36-309E494DE04F}"/>
                </a:ext>
              </a:extLst>
            </p:cNvPr>
            <p:cNvSpPr txBox="1"/>
            <p:nvPr/>
          </p:nvSpPr>
          <p:spPr>
            <a:xfrm>
              <a:off x="324296"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5</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10%</a:t>
              </a:r>
              <a:endParaRPr lang="en-US" sz="1400" b="1" dirty="0">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95CAE9D0-654B-C732-9DDF-7560AB02B003}"/>
                </a:ext>
              </a:extLst>
            </p:cNvPr>
            <p:cNvSpPr txBox="1"/>
            <p:nvPr/>
          </p:nvSpPr>
          <p:spPr>
            <a:xfrm>
              <a:off x="1458236"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5</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20%</a:t>
              </a:r>
              <a:endParaRPr lang="en-US" sz="1400" b="1" dirty="0">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2575841C-874D-3BE3-8741-604EC9E8B2CB}"/>
                </a:ext>
              </a:extLst>
            </p:cNvPr>
            <p:cNvSpPr txBox="1"/>
            <p:nvPr/>
          </p:nvSpPr>
          <p:spPr>
            <a:xfrm>
              <a:off x="2619386"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6</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15%</a:t>
              </a:r>
              <a:endParaRPr lang="en-US" sz="1400" b="1" dirty="0">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8084000B-BBC9-AD77-D804-ADD883857579}"/>
                </a:ext>
              </a:extLst>
            </p:cNvPr>
            <p:cNvSpPr txBox="1"/>
            <p:nvPr/>
          </p:nvSpPr>
          <p:spPr>
            <a:xfrm>
              <a:off x="3796416"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3</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5%</a:t>
              </a:r>
              <a:endParaRPr lang="en-US" sz="1400" b="1" dirty="0">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08E0E9B9-7FA6-9E4D-6B98-5CE3BDB5D897}"/>
                </a:ext>
              </a:extLst>
            </p:cNvPr>
            <p:cNvSpPr txBox="1"/>
            <p:nvPr/>
          </p:nvSpPr>
          <p:spPr>
            <a:xfrm>
              <a:off x="4997587"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5</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15%</a:t>
              </a:r>
              <a:endParaRPr lang="en-US" sz="1400" b="1" dirty="0">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A018B3F9-6283-DF9B-20BB-31052AC6387C}"/>
                </a:ext>
              </a:extLst>
            </p:cNvPr>
            <p:cNvSpPr txBox="1"/>
            <p:nvPr/>
          </p:nvSpPr>
          <p:spPr>
            <a:xfrm>
              <a:off x="6161888"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5</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15%</a:t>
              </a:r>
              <a:endParaRPr lang="en-US" sz="1400" b="1"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337C229E-667F-51B5-EA8E-8E19603F163C}"/>
                </a:ext>
              </a:extLst>
            </p:cNvPr>
            <p:cNvSpPr txBox="1"/>
            <p:nvPr/>
          </p:nvSpPr>
          <p:spPr>
            <a:xfrm>
              <a:off x="7348795" y="4770365"/>
              <a:ext cx="996318" cy="891111"/>
            </a:xfrm>
            <a:prstGeom prst="rect">
              <a:avLst/>
            </a:prstGeom>
            <a:noFill/>
          </p:spPr>
          <p:txBody>
            <a:bodyPr wrap="square" rtlCol="0">
              <a:spAutoFit/>
            </a:bodyPr>
            <a:lstStyle/>
            <a:p>
              <a:pPr algn="ctr"/>
              <a:r>
                <a:rPr lang="en-IN" sz="1400" b="1">
                  <a:latin typeface="Segoe UI" panose="020B0502040204020203" pitchFamily="34" charset="0"/>
                  <a:cs typeface="Segoe UI" panose="020B0502040204020203" pitchFamily="34" charset="0"/>
                </a:rPr>
                <a:t>Nos. Metric:</a:t>
              </a:r>
            </a:p>
            <a:p>
              <a:pPr algn="ctr"/>
              <a:r>
                <a:rPr lang="en-IN" sz="1400" b="1">
                  <a:latin typeface="Segoe UI" panose="020B0502040204020203" pitchFamily="34" charset="0"/>
                  <a:cs typeface="Segoe UI" panose="020B0502040204020203" pitchFamily="34" charset="0"/>
                </a:rPr>
                <a:t>6</a:t>
              </a:r>
            </a:p>
            <a:p>
              <a:pPr algn="ctr"/>
              <a:endParaRPr lang="en-IN" sz="600" b="1">
                <a:latin typeface="Segoe UI" panose="020B0502040204020203" pitchFamily="34" charset="0"/>
                <a:cs typeface="Segoe UI" panose="020B0502040204020203" pitchFamily="34" charset="0"/>
              </a:endParaRPr>
            </a:p>
            <a:p>
              <a:pPr algn="ctr"/>
              <a:r>
                <a:rPr lang="en-IN" sz="1400" b="1">
                  <a:latin typeface="Segoe UI" panose="020B0502040204020203" pitchFamily="34" charset="0"/>
                  <a:cs typeface="Segoe UI" panose="020B0502040204020203" pitchFamily="34" charset="0"/>
                </a:rPr>
                <a:t>Weightage:</a:t>
              </a:r>
            </a:p>
            <a:p>
              <a:pPr algn="ctr"/>
              <a:r>
                <a:rPr lang="en-IN" sz="1400" b="1">
                  <a:latin typeface="Segoe UI" panose="020B0502040204020203" pitchFamily="34" charset="0"/>
                  <a:cs typeface="Segoe UI" panose="020B0502040204020203" pitchFamily="34" charset="0"/>
                </a:rPr>
                <a:t>10%</a:t>
              </a:r>
              <a:endParaRPr lang="en-US" sz="1400" b="1">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7DB69F44-9D6E-E330-F18A-E1C92CCE791E}"/>
                </a:ext>
              </a:extLst>
            </p:cNvPr>
            <p:cNvSpPr txBox="1"/>
            <p:nvPr/>
          </p:nvSpPr>
          <p:spPr>
            <a:xfrm>
              <a:off x="8461984" y="4770365"/>
              <a:ext cx="996318" cy="891111"/>
            </a:xfrm>
            <a:prstGeom prst="rect">
              <a:avLst/>
            </a:prstGeom>
            <a:noFill/>
          </p:spPr>
          <p:txBody>
            <a:bodyPr wrap="square" rtlCol="0">
              <a:spAutoFit/>
            </a:bodyPr>
            <a:lstStyle/>
            <a:p>
              <a:pPr algn="ctr"/>
              <a:r>
                <a:rPr lang="en-IN" sz="1400" b="1" dirty="0">
                  <a:latin typeface="Segoe UI" panose="020B0502040204020203" pitchFamily="34" charset="0"/>
                  <a:cs typeface="Segoe UI" panose="020B0502040204020203" pitchFamily="34" charset="0"/>
                </a:rPr>
                <a:t>Nos. Metric:</a:t>
              </a:r>
            </a:p>
            <a:p>
              <a:pPr algn="ctr"/>
              <a:r>
                <a:rPr lang="en-IN" sz="1400" b="1" dirty="0">
                  <a:latin typeface="Segoe UI" panose="020B0502040204020203" pitchFamily="34" charset="0"/>
                  <a:cs typeface="Segoe UI" panose="020B0502040204020203" pitchFamily="34" charset="0"/>
                </a:rPr>
                <a:t>8</a:t>
              </a:r>
            </a:p>
            <a:p>
              <a:pPr algn="ctr"/>
              <a:endParaRPr lang="en-IN" sz="600" b="1" dirty="0">
                <a:latin typeface="Segoe UI" panose="020B0502040204020203" pitchFamily="34" charset="0"/>
                <a:cs typeface="Segoe UI" panose="020B0502040204020203" pitchFamily="34" charset="0"/>
              </a:endParaRPr>
            </a:p>
            <a:p>
              <a:pPr algn="ctr"/>
              <a:r>
                <a:rPr lang="en-IN" sz="1400" b="1" dirty="0">
                  <a:latin typeface="Segoe UI" panose="020B0502040204020203" pitchFamily="34" charset="0"/>
                  <a:cs typeface="Segoe UI" panose="020B0502040204020203" pitchFamily="34" charset="0"/>
                </a:rPr>
                <a:t>Weightage:</a:t>
              </a:r>
            </a:p>
            <a:p>
              <a:pPr algn="ctr"/>
              <a:r>
                <a:rPr lang="en-IN" sz="1400" b="1" dirty="0">
                  <a:latin typeface="Segoe UI" panose="020B0502040204020203" pitchFamily="34" charset="0"/>
                  <a:cs typeface="Segoe UI" panose="020B0502040204020203" pitchFamily="34" charset="0"/>
                </a:rPr>
                <a:t>10%</a:t>
              </a:r>
              <a:endParaRPr lang="en-US" sz="1400" b="1" dirty="0">
                <a:latin typeface="Segoe UI" panose="020B0502040204020203" pitchFamily="34" charset="0"/>
                <a:cs typeface="Segoe UI" panose="020B0502040204020203" pitchFamily="34" charset="0"/>
              </a:endParaRPr>
            </a:p>
          </p:txBody>
        </p:sp>
      </p:grpSp>
      <p:pic>
        <p:nvPicPr>
          <p:cNvPr id="39" name="Picture 38">
            <a:extLst>
              <a:ext uri="{FF2B5EF4-FFF2-40B4-BE49-F238E27FC236}">
                <a16:creationId xmlns:a16="http://schemas.microsoft.com/office/drawing/2014/main" id="{B96F4422-7EDA-EBE0-5FB1-3E8E294F71D0}"/>
              </a:ext>
            </a:extLst>
          </p:cNvPr>
          <p:cNvPicPr>
            <a:picLocks noChangeAspect="1"/>
          </p:cNvPicPr>
          <p:nvPr/>
        </p:nvPicPr>
        <p:blipFill rotWithShape="1">
          <a:blip r:embed="rId3"/>
          <a:srcRect t="50000" b="3784"/>
          <a:stretch/>
        </p:blipFill>
        <p:spPr>
          <a:xfrm>
            <a:off x="0" y="99391"/>
            <a:ext cx="11551360" cy="5172710"/>
          </a:xfrm>
          <a:prstGeom prst="rect">
            <a:avLst/>
          </a:prstGeom>
        </p:spPr>
      </p:pic>
      <p:sp>
        <p:nvSpPr>
          <p:cNvPr id="41" name="Rectangle: Rounded Corners 40">
            <a:extLst>
              <a:ext uri="{FF2B5EF4-FFF2-40B4-BE49-F238E27FC236}">
                <a16:creationId xmlns:a16="http://schemas.microsoft.com/office/drawing/2014/main" id="{2E343B2E-E5AD-B35C-2C3F-FD3B4190F409}"/>
              </a:ext>
            </a:extLst>
          </p:cNvPr>
          <p:cNvSpPr/>
          <p:nvPr/>
        </p:nvSpPr>
        <p:spPr>
          <a:xfrm>
            <a:off x="2732567" y="1030270"/>
            <a:ext cx="6649015" cy="1155753"/>
          </a:xfrm>
          <a:prstGeom prst="roundRect">
            <a:avLst/>
          </a:prstGeom>
          <a:solidFill>
            <a:srgbClr val="25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latin typeface="Segoe UI" panose="020B0502040204020203" pitchFamily="34" charset="0"/>
                <a:cs typeface="Segoe UI" panose="020B0502040204020203" pitchFamily="34" charset="0"/>
              </a:rPr>
              <a:t>Unified New Age National Training Institutes</a:t>
            </a:r>
          </a:p>
        </p:txBody>
      </p:sp>
      <p:pic>
        <p:nvPicPr>
          <p:cNvPr id="42" name="Picture 41" descr="A close up of a sign&#10;&#10;Description automatically generated">
            <a:extLst>
              <a:ext uri="{FF2B5EF4-FFF2-40B4-BE49-F238E27FC236}">
                <a16:creationId xmlns:a16="http://schemas.microsoft.com/office/drawing/2014/main" id="{BA1080C8-1F02-35A7-C962-10BE27A1A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733" y="172775"/>
            <a:ext cx="2004314" cy="482680"/>
          </a:xfrm>
          <a:prstGeom prst="rect">
            <a:avLst/>
          </a:prstGeom>
        </p:spPr>
      </p:pic>
    </p:spTree>
    <p:extLst>
      <p:ext uri="{BB962C8B-B14F-4D97-AF65-F5344CB8AC3E}">
        <p14:creationId xmlns:p14="http://schemas.microsoft.com/office/powerpoint/2010/main" val="138240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19">
            <a:extLst>
              <a:ext uri="{FF2B5EF4-FFF2-40B4-BE49-F238E27FC236}">
                <a16:creationId xmlns:a16="http://schemas.microsoft.com/office/drawing/2014/main" id="{BB1BEBDC-9D05-5B0B-2AD4-FDEF0FB1C745}"/>
              </a:ext>
            </a:extLst>
          </p:cNvPr>
          <p:cNvSpPr txBox="1">
            <a:spLocks/>
          </p:cNvSpPr>
          <p:nvPr/>
        </p:nvSpPr>
        <p:spPr>
          <a:xfrm>
            <a:off x="848904" y="1435608"/>
            <a:ext cx="10503817"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To what extent does the institute undertake green initiatives inside and outside the campus?</a:t>
            </a:r>
            <a:endParaRPr lang="en-US" sz="1800" b="1"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22397250-A424-4CF0-80E5-C052BB4A4F22}"/>
              </a:ext>
            </a:extLst>
          </p:cNvPr>
          <p:cNvGraphicFramePr>
            <a:graphicFrameLocks noGrp="1"/>
          </p:cNvGraphicFramePr>
          <p:nvPr>
            <p:extLst>
              <p:ext uri="{D42A27DB-BD31-4B8C-83A1-F6EECF244321}">
                <p14:modId xmlns:p14="http://schemas.microsoft.com/office/powerpoint/2010/main" val="3631540589"/>
              </p:ext>
            </p:extLst>
          </p:nvPr>
        </p:nvGraphicFramePr>
        <p:xfrm>
          <a:off x="848904" y="1992546"/>
          <a:ext cx="10580914" cy="436380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No/minimal </a:t>
                      </a:r>
                      <a:r>
                        <a:rPr lang="en-IN" sz="1500">
                          <a:effectLst/>
                          <a:latin typeface="Segoe UI" panose="020B0502040204020203" pitchFamily="34" charset="0"/>
                          <a:ea typeface="Quattrocento Sans" panose="020B0502050000020003" pitchFamily="34" charset="0"/>
                          <a:cs typeface="Segoe UI" panose="020B0502040204020203" pitchFamily="34" charset="0"/>
                        </a:rPr>
                        <a:t>green initiatives undertaken by the institute</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undertakes some green initiatives through </a:t>
                      </a:r>
                      <a:r>
                        <a:rPr lang="en-IN" sz="1500" b="1">
                          <a:effectLst/>
                          <a:latin typeface="Segoe UI" panose="020B0502040204020203" pitchFamily="34" charset="0"/>
                          <a:ea typeface="Quattrocento Sans" panose="020B0502050000020003" pitchFamily="34" charset="0"/>
                          <a:cs typeface="Segoe UI" panose="020B0502040204020203" pitchFamily="34" charset="0"/>
                        </a:rPr>
                        <a:t>small-scale interventions</a:t>
                      </a:r>
                      <a:r>
                        <a:rPr lang="en-IN" sz="1500">
                          <a:effectLst/>
                          <a:latin typeface="Segoe UI" panose="020B0502040204020203" pitchFamily="34" charset="0"/>
                          <a:ea typeface="Quattrocento Sans" panose="020B0502050000020003" pitchFamily="34" charset="0"/>
                          <a:cs typeface="Segoe UI" panose="020B0502040204020203" pitchFamily="34" charset="0"/>
                        </a:rPr>
                        <a:t> like water conservation methods or solar panels etc.</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undertakes green initiatives through </a:t>
                      </a:r>
                      <a:r>
                        <a:rPr lang="en-IN" sz="1500" b="1">
                          <a:effectLst/>
                          <a:latin typeface="Segoe UI" panose="020B0502040204020203" pitchFamily="34" charset="0"/>
                          <a:ea typeface="Quattrocento Sans" panose="020B0502050000020003" pitchFamily="34" charset="0"/>
                          <a:cs typeface="Segoe UI" panose="020B0502040204020203" pitchFamily="34" charset="0"/>
                        </a:rPr>
                        <a:t>medium-scale interventions</a:t>
                      </a:r>
                      <a:r>
                        <a:rPr lang="en-IN" sz="1500">
                          <a:effectLst/>
                          <a:latin typeface="Segoe UI" panose="020B0502040204020203" pitchFamily="34" charset="0"/>
                          <a:ea typeface="Quattrocento Sans" panose="020B0502050000020003" pitchFamily="34" charset="0"/>
                          <a:cs typeface="Segoe UI" panose="020B0502040204020203" pitchFamily="34" charset="0"/>
                        </a:rPr>
                        <a:t> through multiple modes (more than 2 methods) such as solar panels, water conservation, waste management practices (biodegradable and non-biodegradable segregation), etc.</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undertakes green efforts through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large-scale interventions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through multiple modes such as integrated solar panels, energy-efficient buildings, sustainable practices in administration (paperless governance, no plastic use) etc.</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also actively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engages with NGOs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and the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community</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to implement green initiatives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 addition to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comprehensive green initiatives</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undertaken by the institute.</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5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undertakes </a:t>
                      </a:r>
                      <a:r>
                        <a:rPr lang="en-IN" sz="1500" b="1"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large-scale interventions</a:t>
                      </a:r>
                      <a:r>
                        <a:rPr lang="en-IN" sz="15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u="none" strike="noStrike">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5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also is certified in GRIHA/ISO:14001/ISO 50001/BEE Star Rating/IGBC Certification</a:t>
                      </a:r>
                      <a:endParaRPr lang="en-IN" sz="15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6" name="Slide Number Placeholder 5">
            <a:extLst>
              <a:ext uri="{FF2B5EF4-FFF2-40B4-BE49-F238E27FC236}">
                <a16:creationId xmlns:a16="http://schemas.microsoft.com/office/drawing/2014/main" id="{283DC8A4-40F9-CE12-BBDD-56C0D70B2EBE}"/>
              </a:ext>
            </a:extLst>
          </p:cNvPr>
          <p:cNvSpPr>
            <a:spLocks noGrp="1"/>
          </p:cNvSpPr>
          <p:nvPr>
            <p:ph type="sldNum" sz="quarter" idx="12"/>
          </p:nvPr>
        </p:nvSpPr>
        <p:spPr/>
        <p:txBody>
          <a:bodyPr/>
          <a:lstStyle/>
          <a:p>
            <a:fld id="{92C30855-3FBF-4085-B7F0-FFA2576C87E5}" type="slidenum">
              <a:rPr lang="en-IN" smtClean="0"/>
              <a:t>20</a:t>
            </a:fld>
            <a:endParaRPr lang="en-IN"/>
          </a:p>
        </p:txBody>
      </p:sp>
      <p:sp>
        <p:nvSpPr>
          <p:cNvPr id="7" name="Google Shape;115;p3">
            <a:extLst>
              <a:ext uri="{FF2B5EF4-FFF2-40B4-BE49-F238E27FC236}">
                <a16:creationId xmlns:a16="http://schemas.microsoft.com/office/drawing/2014/main" id="{6D73D116-66BD-535C-EF82-7DC092CE374F}"/>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14</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241612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62;p20">
            <a:extLst>
              <a:ext uri="{FF2B5EF4-FFF2-40B4-BE49-F238E27FC236}">
                <a16:creationId xmlns:a16="http://schemas.microsoft.com/office/drawing/2014/main" id="{DEED6DD9-0EC9-A499-02C6-01344030C4CD}"/>
              </a:ext>
            </a:extLst>
          </p:cNvPr>
          <p:cNvSpPr txBox="1">
            <a:spLocks/>
          </p:cNvSpPr>
          <p:nvPr/>
        </p:nvSpPr>
        <p:spPr>
          <a:xfrm>
            <a:off x="539494" y="1416612"/>
            <a:ext cx="11078197"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600"/>
              </a:spcAft>
              <a:buNone/>
            </a:pPr>
            <a:r>
              <a:rPr lang="en-IN" sz="1800" b="1" kern="100" dirty="0">
                <a:effectLst/>
                <a:latin typeface="Segoe UI" panose="020B0502040204020203" pitchFamily="34" charset="0"/>
                <a:ea typeface="Quattrocento Sans" panose="020B0502050000020003" pitchFamily="34" charset="0"/>
                <a:cs typeface="Times New Roman" panose="02020603050405020304" pitchFamily="18" charset="0"/>
              </a:rPr>
              <a:t>To what extent does your institution integrate the Indic Knowledge Systems (IKS) into the training modules and pedagogy to align with the governance, administration, and ethics frameworks?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66E92BD-E5E2-BAB1-2570-25AE9074AE30}"/>
              </a:ext>
            </a:extLst>
          </p:cNvPr>
          <p:cNvGraphicFramePr>
            <a:graphicFrameLocks noGrp="1"/>
          </p:cNvGraphicFramePr>
          <p:nvPr>
            <p:extLst>
              <p:ext uri="{D42A27DB-BD31-4B8C-83A1-F6EECF244321}">
                <p14:modId xmlns:p14="http://schemas.microsoft.com/office/powerpoint/2010/main" val="145433790"/>
              </p:ext>
            </p:extLst>
          </p:nvPr>
        </p:nvGraphicFramePr>
        <p:xfrm>
          <a:off x="574308" y="2373739"/>
          <a:ext cx="11078198" cy="4092532"/>
        </p:xfrm>
        <a:graphic>
          <a:graphicData uri="http://schemas.openxmlformats.org/drawingml/2006/table">
            <a:tbl>
              <a:tblPr/>
              <a:tblGrid>
                <a:gridCol w="1010399">
                  <a:extLst>
                    <a:ext uri="{9D8B030D-6E8A-4147-A177-3AD203B41FA5}">
                      <a16:colId xmlns:a16="http://schemas.microsoft.com/office/drawing/2014/main" val="3409572356"/>
                    </a:ext>
                  </a:extLst>
                </a:gridCol>
                <a:gridCol w="8868329">
                  <a:extLst>
                    <a:ext uri="{9D8B030D-6E8A-4147-A177-3AD203B41FA5}">
                      <a16:colId xmlns:a16="http://schemas.microsoft.com/office/drawing/2014/main" val="3213430600"/>
                    </a:ext>
                  </a:extLst>
                </a:gridCol>
                <a:gridCol w="1199470">
                  <a:extLst>
                    <a:ext uri="{9D8B030D-6E8A-4147-A177-3AD203B41FA5}">
                      <a16:colId xmlns:a16="http://schemas.microsoft.com/office/drawing/2014/main" val="3101024675"/>
                    </a:ext>
                  </a:extLst>
                </a:gridCol>
              </a:tblGrid>
              <a:tr h="0">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institution acknowledges the importance of Indic Knowledge Systems but has not yet taken active steps toward its inclusion in courses.</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institution has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introduced Indic Knowledge Systems’ elements</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such as case studies or guest lectures, in some courses (short-term or long-term) on an ad-hoc basis.</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structured approach</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to Indic Knowledge Systems integration is adopted: With at least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one mandatory Indic Knowledge Systems module</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in core courses.</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Optional Indic Knowledge Systems elements in non-core training courses.</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institution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mandates an Indic Knowledge Systems module</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in core courses:</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Incorporates Indic Knowledge Systems elements in non-core courses where feasible and relevant; Promotes Indic Knowledge Systems-based research through collaborations with experts, scholars, and CSTIs; Stakeholder feedback is actively collected.</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Indic Knowledge Systems is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fully institutionalised</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with:</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 dedicated Indic Knowledge Systems cell</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Mandatory Indic Knowledge Systems modules in long-term training</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institution collaborates with experts, scholars, and CSTIs</a:t>
                      </a:r>
                      <a:r>
                        <a:rPr lang="en-IN" sz="14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Actively contributes to regional, national, or international conferences on Indic Knowledge Systems-based governance and administration, bringing together policymakers, scholars, and practitioners; Stakeholder feedback is analysed and corrective measures are undertaken.</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5</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0CE36D3F-B926-F5D1-03F3-BB3C61682BA5}"/>
              </a:ext>
            </a:extLst>
          </p:cNvPr>
          <p:cNvSpPr>
            <a:spLocks noGrp="1"/>
          </p:cNvSpPr>
          <p:nvPr>
            <p:ph type="sldNum" sz="quarter" idx="12"/>
          </p:nvPr>
        </p:nvSpPr>
        <p:spPr/>
        <p:txBody>
          <a:bodyPr/>
          <a:lstStyle/>
          <a:p>
            <a:fld id="{92C30855-3FBF-4085-B7F0-FFA2576C87E5}" type="slidenum">
              <a:rPr lang="en-IN" smtClean="0"/>
              <a:t>21</a:t>
            </a:fld>
            <a:endParaRPr lang="en-IN"/>
          </a:p>
        </p:txBody>
      </p:sp>
      <p:sp>
        <p:nvSpPr>
          <p:cNvPr id="8" name="Google Shape;115;p3">
            <a:extLst>
              <a:ext uri="{FF2B5EF4-FFF2-40B4-BE49-F238E27FC236}">
                <a16:creationId xmlns:a16="http://schemas.microsoft.com/office/drawing/2014/main" id="{72F39E4E-4C5C-2335-0B89-F0070702BF83}"/>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15</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79582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8;p21">
            <a:extLst>
              <a:ext uri="{FF2B5EF4-FFF2-40B4-BE49-F238E27FC236}">
                <a16:creationId xmlns:a16="http://schemas.microsoft.com/office/drawing/2014/main" id="{8A97FF59-AD26-EC3A-B6F6-BE86E8AC2D8E}"/>
              </a:ext>
            </a:extLst>
          </p:cNvPr>
          <p:cNvSpPr txBox="1">
            <a:spLocks/>
          </p:cNvSpPr>
          <p:nvPr/>
        </p:nvSpPr>
        <p:spPr>
          <a:xfrm>
            <a:off x="539495" y="1435608"/>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cs typeface="Segoe UI" panose="020B0502040204020203" pitchFamily="34" charset="0"/>
              </a:rPr>
              <a:t>To what extent does your institution incorporate Indic Knowledge System (IKS) elements into its culture and daily practices, beyond formal training programs?</a:t>
            </a:r>
          </a:p>
        </p:txBody>
      </p:sp>
      <p:graphicFrame>
        <p:nvGraphicFramePr>
          <p:cNvPr id="8" name="Table 7">
            <a:extLst>
              <a:ext uri="{FF2B5EF4-FFF2-40B4-BE49-F238E27FC236}">
                <a16:creationId xmlns:a16="http://schemas.microsoft.com/office/drawing/2014/main" id="{3386636E-CD04-F3DB-7F7C-1982F1B6EBA2}"/>
              </a:ext>
            </a:extLst>
          </p:cNvPr>
          <p:cNvGraphicFramePr>
            <a:graphicFrameLocks noGrp="1"/>
          </p:cNvGraphicFramePr>
          <p:nvPr>
            <p:extLst>
              <p:ext uri="{D42A27DB-BD31-4B8C-83A1-F6EECF244321}">
                <p14:modId xmlns:p14="http://schemas.microsoft.com/office/powerpoint/2010/main" val="2817319831"/>
              </p:ext>
            </p:extLst>
          </p:nvPr>
        </p:nvGraphicFramePr>
        <p:xfrm>
          <a:off x="664142" y="2124802"/>
          <a:ext cx="10953549" cy="4337896"/>
        </p:xfrm>
        <a:graphic>
          <a:graphicData uri="http://schemas.openxmlformats.org/drawingml/2006/table">
            <a:tbl>
              <a:tblPr/>
              <a:tblGrid>
                <a:gridCol w="1099301">
                  <a:extLst>
                    <a:ext uri="{9D8B030D-6E8A-4147-A177-3AD203B41FA5}">
                      <a16:colId xmlns:a16="http://schemas.microsoft.com/office/drawing/2014/main" val="3409572356"/>
                    </a:ext>
                  </a:extLst>
                </a:gridCol>
                <a:gridCol w="8564464">
                  <a:extLst>
                    <a:ext uri="{9D8B030D-6E8A-4147-A177-3AD203B41FA5}">
                      <a16:colId xmlns:a16="http://schemas.microsoft.com/office/drawing/2014/main" val="3213430600"/>
                    </a:ext>
                  </a:extLst>
                </a:gridCol>
                <a:gridCol w="1289784">
                  <a:extLst>
                    <a:ext uri="{9D8B030D-6E8A-4147-A177-3AD203B41FA5}">
                      <a16:colId xmlns:a16="http://schemas.microsoft.com/office/drawing/2014/main" val="3101024675"/>
                    </a:ext>
                  </a:extLst>
                </a:gridCol>
              </a:tblGrid>
              <a:tr h="0">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No formal policy or institutional guidelines</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are in place to promote Indic Knowledge Systems-based institutional culture.</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Formal policy or guidelines are in place</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for Indic Knowledge Systems-based institutional culture, but Indic Knowledge Systems-based activities are sporadic and not regularised yet.</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Formal policy is in place,</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and Indic Knowledge Systems-based activities are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scheduled regularly</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Feedback is taken on Indic Knowledge Systems activities, but no corrective measures are implemented.</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Formal policy is in place,</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and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structured Indic Knowledge Systems-based activities are undertaken regularly.</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Feedback is taken on Indic Knowledge Systems activities, and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corrective measures</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are implemented.</a:t>
                      </a:r>
                      <a:endParaRPr lang="en-IN" sz="1400">
                        <a:effectLst/>
                        <a:latin typeface="Segoe UI" panose="020B0502040204020203" pitchFamily="34" charset="0"/>
                        <a:ea typeface="Noto Sans Symbols" panose="020B0604020202020204" charset="0"/>
                        <a:cs typeface="Segoe UI" panose="020B0502040204020203" pitchFamily="34" charset="0"/>
                      </a:endParaRPr>
                    </a:p>
                    <a:p>
                      <a:pPr marL="342900" lvl="0" indent="-342900">
                        <a:lnSpc>
                          <a:spcPct val="115000"/>
                        </a:lnSpc>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Indic Knowledge Systems cultural themes are introduced in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induction programs/curriculum design/faculty training but are not mandatory.</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Mandatory Indic Knowledge Systems-based cultural components are incorporated </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 training programs (e.g., structured field visits, multilingual learning materials) etc.</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4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Feedback is taken on Indic Knowledge Systems activities, and </a:t>
                      </a:r>
                      <a:r>
                        <a:rPr lang="en-IN" sz="1400" b="1"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corrective measures</a:t>
                      </a:r>
                      <a:r>
                        <a:rPr lang="en-IN" sz="14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are implemented.</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4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Institute </a:t>
                      </a:r>
                      <a:r>
                        <a:rPr lang="en-IN" sz="1400" b="1"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engages in active partnerships with other institutes</a:t>
                      </a:r>
                      <a:r>
                        <a:rPr lang="en-IN" sz="140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to advance Indic Knowledge Systems-based institutional culture.</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5</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6" name="Slide Number Placeholder 5">
            <a:extLst>
              <a:ext uri="{FF2B5EF4-FFF2-40B4-BE49-F238E27FC236}">
                <a16:creationId xmlns:a16="http://schemas.microsoft.com/office/drawing/2014/main" id="{183B84AB-DA3A-0E3F-735D-6D20A3B4911F}"/>
              </a:ext>
            </a:extLst>
          </p:cNvPr>
          <p:cNvSpPr>
            <a:spLocks noGrp="1"/>
          </p:cNvSpPr>
          <p:nvPr>
            <p:ph type="sldNum" sz="quarter" idx="12"/>
          </p:nvPr>
        </p:nvSpPr>
        <p:spPr/>
        <p:txBody>
          <a:bodyPr/>
          <a:lstStyle/>
          <a:p>
            <a:fld id="{92C30855-3FBF-4085-B7F0-FFA2576C87E5}" type="slidenum">
              <a:rPr lang="en-IN" smtClean="0"/>
              <a:t>22</a:t>
            </a:fld>
            <a:endParaRPr lang="en-IN"/>
          </a:p>
        </p:txBody>
      </p:sp>
      <p:sp>
        <p:nvSpPr>
          <p:cNvPr id="10" name="Google Shape;115;p3">
            <a:extLst>
              <a:ext uri="{FF2B5EF4-FFF2-40B4-BE49-F238E27FC236}">
                <a16:creationId xmlns:a16="http://schemas.microsoft.com/office/drawing/2014/main" id="{31585AE5-D72E-7093-C06E-6CB417FF8B5F}"/>
              </a:ext>
            </a:extLst>
          </p:cNvPr>
          <p:cNvSpPr txBox="1">
            <a:spLocks/>
          </p:cNvSpPr>
          <p:nvPr/>
        </p:nvSpPr>
        <p:spPr>
          <a:xfrm>
            <a:off x="856995" y="330014"/>
            <a:ext cx="10515557" cy="760997"/>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3200" b="1" kern="1200">
                <a:solidFill>
                  <a:schemeClr val="bg2"/>
                </a:solidFill>
                <a:latin typeface="Segoe UI" panose="020B0502040204020203" pitchFamily="34" charset="0"/>
                <a:ea typeface="+mj-ea"/>
                <a:cs typeface="Segoe UI" panose="020B0502040204020203" pitchFamily="34" charset="0"/>
              </a:defRPr>
            </a:lvl1pPr>
          </a:lstStyle>
          <a:p>
            <a:pPr>
              <a:spcBef>
                <a:spcPts val="0"/>
              </a:spcBef>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16</a:t>
            </a:r>
          </a:p>
        </p:txBody>
      </p:sp>
    </p:spTree>
    <p:extLst>
      <p:ext uri="{BB962C8B-B14F-4D97-AF65-F5344CB8AC3E}">
        <p14:creationId xmlns:p14="http://schemas.microsoft.com/office/powerpoint/2010/main" val="264385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1CA450-53EE-0690-9302-CDF3144C4A14}"/>
              </a:ext>
            </a:extLst>
          </p:cNvPr>
          <p:cNvGrpSpPr/>
          <p:nvPr/>
        </p:nvGrpSpPr>
        <p:grpSpPr>
          <a:xfrm>
            <a:off x="715801" y="1700213"/>
            <a:ext cx="10760398" cy="2736850"/>
            <a:chOff x="264160" y="747605"/>
            <a:chExt cx="11673839" cy="2048933"/>
          </a:xfrm>
          <a:solidFill>
            <a:schemeClr val="accent5">
              <a:lumMod val="20000"/>
              <a:lumOff val="80000"/>
            </a:schemeClr>
          </a:solidFill>
        </p:grpSpPr>
        <p:sp>
          <p:nvSpPr>
            <p:cNvPr id="9" name="Google Shape;269;p63">
              <a:extLst>
                <a:ext uri="{FF2B5EF4-FFF2-40B4-BE49-F238E27FC236}">
                  <a16:creationId xmlns:a16="http://schemas.microsoft.com/office/drawing/2014/main" id="{EEAEDF7E-E712-A7CF-6A86-499F7CF2023D}"/>
                </a:ext>
              </a:extLst>
            </p:cNvPr>
            <p:cNvSpPr/>
            <p:nvPr/>
          </p:nvSpPr>
          <p:spPr>
            <a:xfrm>
              <a:off x="264160" y="747605"/>
              <a:ext cx="11673839" cy="2048933"/>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1" name="Google Shape;270;p63">
              <a:extLst>
                <a:ext uri="{FF2B5EF4-FFF2-40B4-BE49-F238E27FC236}">
                  <a16:creationId xmlns:a16="http://schemas.microsoft.com/office/drawing/2014/main" id="{0EBB913F-B6B7-6B93-40DA-61836A44E92C}"/>
                </a:ext>
              </a:extLst>
            </p:cNvPr>
            <p:cNvSpPr txBox="1"/>
            <p:nvPr/>
          </p:nvSpPr>
          <p:spPr>
            <a:xfrm>
              <a:off x="3185068" y="986908"/>
              <a:ext cx="8336125" cy="1539394"/>
            </a:xfrm>
            <a:prstGeom prst="rect">
              <a:avLst/>
            </a:prstGeom>
            <a:grpFill/>
            <a:ln>
              <a:noFill/>
            </a:ln>
          </p:spPr>
          <p:txBody>
            <a:bodyPr spcFirstLastPara="1" wrap="square" lIns="68575" tIns="68575" rIns="68575" bIns="68575" anchor="ctr" anchorCtr="0">
              <a:noAutofit/>
            </a:bodyPr>
            <a:lstStyle/>
            <a:p>
              <a:pPr marL="0" marR="0" lvl="0" indent="0" algn="just" rtl="0">
                <a:lnSpc>
                  <a:spcPct val="150000"/>
                </a:lnSpc>
                <a:spcBef>
                  <a:spcPts val="630"/>
                </a:spcBef>
                <a:spcAft>
                  <a:spcPts val="0"/>
                </a:spcAft>
                <a:buNone/>
              </a:pPr>
              <a:r>
                <a:rPr lang="en-US" b="0" i="0" u="none" strike="noStrike" cap="none" dirty="0">
                  <a:latin typeface="Segoe UI" panose="020B0502040204020203" pitchFamily="34" charset="0"/>
                  <a:ea typeface="Quattrocento Sans"/>
                  <a:cs typeface="Segoe UI" panose="020B0502040204020203" pitchFamily="34" charset="0"/>
                  <a:sym typeface="Quattrocento Sans"/>
                </a:rPr>
                <a:t>This pillar assesses the institute on the availability of Formal procedures to facilitate   trainee-faculty interactions and actions taken to enhance this support, formal process of Trainee-mentor mapping, ratio of trainees mapped to each mentor and tracking of the mentorship </a:t>
              </a:r>
              <a:r>
                <a:rPr lang="en-US" b="0" i="0" u="none" strike="noStrike" cap="none" dirty="0" err="1">
                  <a:latin typeface="Segoe UI" panose="020B0502040204020203" pitchFamily="34" charset="0"/>
                  <a:ea typeface="Quattrocento Sans"/>
                  <a:cs typeface="Segoe UI" panose="020B0502040204020203" pitchFamily="34" charset="0"/>
                  <a:sym typeface="Quattrocento Sans"/>
                </a:rPr>
                <a:t>programme</a:t>
              </a:r>
              <a:r>
                <a:rPr lang="en-US" b="0" i="0" u="none" strike="noStrike" cap="none" dirty="0">
                  <a:latin typeface="Segoe UI" panose="020B0502040204020203" pitchFamily="34" charset="0"/>
                  <a:ea typeface="Quattrocento Sans"/>
                  <a:cs typeface="Segoe UI" panose="020B0502040204020203" pitchFamily="34" charset="0"/>
                  <a:sym typeface="Quattrocento Sans"/>
                </a:rPr>
                <a:t>.</a:t>
              </a:r>
              <a:endParaRPr b="1" i="0" u="none" strike="noStrike" cap="none" dirty="0">
                <a:latin typeface="Segoe UI" panose="020B0502040204020203" pitchFamily="34" charset="0"/>
                <a:ea typeface="Quattrocento Sans"/>
                <a:cs typeface="Segoe UI" panose="020B0502040204020203" pitchFamily="34" charset="0"/>
                <a:sym typeface="Quattrocento Sans"/>
              </a:endParaRPr>
            </a:p>
          </p:txBody>
        </p:sp>
      </p:grpSp>
      <p:sp>
        <p:nvSpPr>
          <p:cNvPr id="14" name="Slide Number Placeholder 13">
            <a:extLst>
              <a:ext uri="{FF2B5EF4-FFF2-40B4-BE49-F238E27FC236}">
                <a16:creationId xmlns:a16="http://schemas.microsoft.com/office/drawing/2014/main" id="{01E5FF25-C62E-E393-E694-335A42C6943A}"/>
              </a:ext>
            </a:extLst>
          </p:cNvPr>
          <p:cNvSpPr>
            <a:spLocks noGrp="1"/>
          </p:cNvSpPr>
          <p:nvPr>
            <p:ph type="sldNum" sz="quarter" idx="12"/>
          </p:nvPr>
        </p:nvSpPr>
        <p:spPr/>
        <p:txBody>
          <a:bodyPr/>
          <a:lstStyle/>
          <a:p>
            <a:fld id="{92C30855-3FBF-4085-B7F0-FFA2576C87E5}" type="slidenum">
              <a:rPr lang="en-IN" smtClean="0"/>
              <a:t>23</a:t>
            </a:fld>
            <a:endParaRPr lang="en-IN"/>
          </a:p>
        </p:txBody>
      </p:sp>
      <p:sp>
        <p:nvSpPr>
          <p:cNvPr id="6" name="Google Shape;115;p3">
            <a:extLst>
              <a:ext uri="{FF2B5EF4-FFF2-40B4-BE49-F238E27FC236}">
                <a16:creationId xmlns:a16="http://schemas.microsoft.com/office/drawing/2014/main" id="{23B664B5-2E21-F0F3-00BB-2EF7CC47E1B0}"/>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4: Trainee Support</a:t>
            </a:r>
          </a:p>
        </p:txBody>
      </p:sp>
      <p:sp>
        <p:nvSpPr>
          <p:cNvPr id="7" name="Rectangle: Rounded Corners 6">
            <a:extLst>
              <a:ext uri="{FF2B5EF4-FFF2-40B4-BE49-F238E27FC236}">
                <a16:creationId xmlns:a16="http://schemas.microsoft.com/office/drawing/2014/main" id="{705A9FBF-194C-8191-E111-13C1790CE23A}"/>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73EF21A-25B3-50DD-7ECC-1CF5A7D0A10B}"/>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Influencer with solid fill">
            <a:extLst>
              <a:ext uri="{FF2B5EF4-FFF2-40B4-BE49-F238E27FC236}">
                <a16:creationId xmlns:a16="http://schemas.microsoft.com/office/drawing/2014/main" id="{3809CD9A-BC35-C1E0-E2F3-26E081806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4179" y="2200179"/>
            <a:ext cx="1695600" cy="1695600"/>
          </a:xfrm>
          <a:prstGeom prst="rect">
            <a:avLst/>
          </a:prstGeom>
        </p:spPr>
      </p:pic>
      <p:sp>
        <p:nvSpPr>
          <p:cNvPr id="17" name="TextBox 16">
            <a:extLst>
              <a:ext uri="{FF2B5EF4-FFF2-40B4-BE49-F238E27FC236}">
                <a16:creationId xmlns:a16="http://schemas.microsoft.com/office/drawing/2014/main" id="{CFA2A556-F08D-24F5-7282-48140A0E85D1}"/>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3</a:t>
            </a:r>
            <a:endParaRPr lang="en-US" sz="2400" b="1"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3EF925F-249F-783E-A66C-3713D5B766AD}"/>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5%</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4104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94;p22">
            <a:extLst>
              <a:ext uri="{FF2B5EF4-FFF2-40B4-BE49-F238E27FC236}">
                <a16:creationId xmlns:a16="http://schemas.microsoft.com/office/drawing/2014/main" id="{4354C570-7DAF-DAFD-BB0C-8E8E97AE2027}"/>
              </a:ext>
            </a:extLst>
          </p:cNvPr>
          <p:cNvSpPr txBox="1">
            <a:spLocks/>
          </p:cNvSpPr>
          <p:nvPr/>
        </p:nvSpPr>
        <p:spPr>
          <a:xfrm>
            <a:off x="722378" y="1560737"/>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cs typeface="Segoe UI" panose="020B0502040204020203" pitchFamily="34" charset="0"/>
              </a:rPr>
              <a:t>To what extent can trainees interact with faculty during the training </a:t>
            </a:r>
            <a:r>
              <a:rPr lang="en-US" sz="2000" b="1" dirty="0" err="1">
                <a:latin typeface="Segoe UI" panose="020B0502040204020203" pitchFamily="34" charset="0"/>
                <a:cs typeface="Segoe UI" panose="020B0502040204020203" pitchFamily="34" charset="0"/>
              </a:rPr>
              <a:t>programme</a:t>
            </a:r>
            <a:r>
              <a:rPr lang="en-US" sz="2000" b="1" dirty="0">
                <a:latin typeface="Segoe UI" panose="020B0502040204020203" pitchFamily="34" charset="0"/>
                <a:cs typeface="Segoe UI" panose="020B0502040204020203" pitchFamily="34" charset="0"/>
              </a:rPr>
              <a:t>? </a:t>
            </a:r>
            <a:endParaRPr lang="en-US" sz="2000" dirty="0">
              <a:latin typeface="Segoe UI" panose="020B0502040204020203" pitchFamily="34" charset="0"/>
              <a:cs typeface="Segoe UI" panose="020B0502040204020203" pitchFamily="34" charset="0"/>
            </a:endParaRPr>
          </a:p>
        </p:txBody>
      </p:sp>
      <p:graphicFrame>
        <p:nvGraphicFramePr>
          <p:cNvPr id="9" name="Table 8">
            <a:extLst>
              <a:ext uri="{FF2B5EF4-FFF2-40B4-BE49-F238E27FC236}">
                <a16:creationId xmlns:a16="http://schemas.microsoft.com/office/drawing/2014/main" id="{916B6DE9-008D-CFE2-E725-E68929DC7311}"/>
              </a:ext>
            </a:extLst>
          </p:cNvPr>
          <p:cNvGraphicFramePr>
            <a:graphicFrameLocks noGrp="1"/>
          </p:cNvGraphicFramePr>
          <p:nvPr>
            <p:extLst>
              <p:ext uri="{D42A27DB-BD31-4B8C-83A1-F6EECF244321}">
                <p14:modId xmlns:p14="http://schemas.microsoft.com/office/powerpoint/2010/main" val="996372224"/>
              </p:ext>
            </p:extLst>
          </p:nvPr>
        </p:nvGraphicFramePr>
        <p:xfrm>
          <a:off x="771807" y="2348089"/>
          <a:ext cx="10580914" cy="3513796"/>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No defined/formal procedure </a:t>
                      </a:r>
                      <a:r>
                        <a:rPr lang="en-IN" sz="1600">
                          <a:effectLst/>
                          <a:latin typeface="Segoe UI" panose="020B0502040204020203" pitchFamily="34" charset="0"/>
                          <a:ea typeface="Quattrocento Sans" panose="020B0502050000020003" pitchFamily="34" charset="0"/>
                          <a:cs typeface="Segoe UI" panose="020B0502040204020203" pitchFamily="34" charset="0"/>
                        </a:rPr>
                        <a:t>available for trainees to interact with faculty.</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guidelines for faculty-trainee interaction, which </a:t>
                      </a:r>
                      <a:r>
                        <a:rPr lang="en-IN" sz="1600" b="1">
                          <a:effectLst/>
                          <a:latin typeface="Segoe UI" panose="020B0502040204020203" pitchFamily="34" charset="0"/>
                          <a:ea typeface="Quattrocento Sans" panose="020B0502050000020003" pitchFamily="34" charset="0"/>
                          <a:cs typeface="Segoe UI" panose="020B0502040204020203" pitchFamily="34" charset="0"/>
                        </a:rPr>
                        <a:t>are not followed</a:t>
                      </a:r>
                      <a:r>
                        <a:rPr lang="en-IN" sz="1600">
                          <a:effectLst/>
                          <a:latin typeface="Segoe UI" panose="020B0502040204020203" pitchFamily="34" charset="0"/>
                          <a:ea typeface="Quattrocento Sans" panose="020B0502050000020003" pitchFamily="34" charset="0"/>
                          <a:cs typeface="Segoe UI" panose="020B0502040204020203" pitchFamily="34" charset="0"/>
                        </a:rPr>
                        <a:t>.</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a:t>
                      </a:r>
                      <a:r>
                        <a:rPr lang="en-IN" sz="1600" b="1">
                          <a:effectLst/>
                          <a:latin typeface="Segoe UI" panose="020B0502040204020203" pitchFamily="34" charset="0"/>
                          <a:ea typeface="Quattrocento Sans" panose="020B0502050000020003" pitchFamily="34" charset="0"/>
                          <a:cs typeface="Segoe UI" panose="020B0502040204020203" pitchFamily="34" charset="0"/>
                        </a:rPr>
                        <a:t>guidelines which are followed</a:t>
                      </a:r>
                      <a:r>
                        <a:rPr lang="en-IN" sz="1600">
                          <a:effectLst/>
                          <a:latin typeface="Segoe UI" panose="020B0502040204020203" pitchFamily="34" charset="0"/>
                          <a:ea typeface="Quattrocento Sans" panose="020B0502050000020003" pitchFamily="34" charset="0"/>
                          <a:cs typeface="Segoe UI" panose="020B0502040204020203" pitchFamily="34" charset="0"/>
                        </a:rPr>
                        <a:t> for faculty-trainee interaction </a:t>
                      </a:r>
                      <a:r>
                        <a:rPr lang="en-IN" sz="1600" b="1">
                          <a:effectLst/>
                          <a:latin typeface="Segoe UI" panose="020B0502040204020203" pitchFamily="34" charset="0"/>
                          <a:ea typeface="Quattrocento Sans" panose="020B0502050000020003" pitchFamily="34" charset="0"/>
                          <a:cs typeface="Segoe UI" panose="020B0502040204020203" pitchFamily="34" charset="0"/>
                        </a:rPr>
                        <a:t>only during the training programme.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a:t>
                      </a:r>
                      <a:r>
                        <a:rPr lang="en-IN" sz="1600" b="1">
                          <a:effectLst/>
                          <a:latin typeface="Segoe UI" panose="020B0502040204020203" pitchFamily="34" charset="0"/>
                          <a:ea typeface="Quattrocento Sans" panose="020B0502050000020003" pitchFamily="34" charset="0"/>
                          <a:cs typeface="Segoe UI" panose="020B0502040204020203" pitchFamily="34" charset="0"/>
                        </a:rPr>
                        <a:t>guidelines which are followed </a:t>
                      </a:r>
                      <a:r>
                        <a:rPr lang="en-IN" sz="1600">
                          <a:effectLst/>
                          <a:latin typeface="Segoe UI" panose="020B0502040204020203" pitchFamily="34" charset="0"/>
                          <a:ea typeface="Quattrocento Sans" panose="020B0502050000020003" pitchFamily="34" charset="0"/>
                          <a:cs typeface="Segoe UI" panose="020B0502040204020203" pitchFamily="34" charset="0"/>
                        </a:rPr>
                        <a:t>for faculty-trainee interaction</a:t>
                      </a:r>
                      <a:r>
                        <a:rPr lang="en-IN" sz="1600" b="1">
                          <a:effectLst/>
                          <a:latin typeface="Segoe UI" panose="020B0502040204020203" pitchFamily="34" charset="0"/>
                          <a:ea typeface="Quattrocento Sans" panose="020B0502050000020003" pitchFamily="34" charset="0"/>
                          <a:cs typeface="Segoe UI" panose="020B0502040204020203" pitchFamily="34" charset="0"/>
                        </a:rPr>
                        <a:t> pre and during the training programme.</a:t>
                      </a:r>
                      <a:endParaRPr lang="en-IN" sz="16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evaluates and </a:t>
                      </a:r>
                      <a:r>
                        <a:rPr lang="en-IN" sz="1600"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analyzes</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the support extended by faculty.</a:t>
                      </a:r>
                      <a:endParaRPr lang="en-IN" sz="16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a:t>
                      </a:r>
                      <a:r>
                        <a:rPr lang="en-IN" sz="1600" b="1">
                          <a:effectLst/>
                          <a:latin typeface="Segoe UI" panose="020B0502040204020203" pitchFamily="34" charset="0"/>
                          <a:ea typeface="Quattrocento Sans" panose="020B0502050000020003" pitchFamily="34" charset="0"/>
                          <a:cs typeface="Segoe UI" panose="020B0502040204020203" pitchFamily="34" charset="0"/>
                        </a:rPr>
                        <a:t>guidelines which are followed</a:t>
                      </a:r>
                      <a:r>
                        <a:rPr lang="en-IN" sz="1600">
                          <a:effectLst/>
                          <a:latin typeface="Segoe UI" panose="020B0502040204020203" pitchFamily="34" charset="0"/>
                          <a:ea typeface="Quattrocento Sans" panose="020B0502050000020003" pitchFamily="34" charset="0"/>
                          <a:cs typeface="Segoe UI" panose="020B0502040204020203" pitchFamily="34" charset="0"/>
                        </a:rPr>
                        <a:t> for faculty-trainee interaction </a:t>
                      </a:r>
                      <a:r>
                        <a:rPr lang="en-IN" sz="1600" b="1">
                          <a:effectLst/>
                          <a:latin typeface="Segoe UI" panose="020B0502040204020203" pitchFamily="34" charset="0"/>
                          <a:ea typeface="Quattrocento Sans" panose="020B0502050000020003" pitchFamily="34" charset="0"/>
                          <a:cs typeface="Segoe UI" panose="020B0502040204020203" pitchFamily="34" charset="0"/>
                        </a:rPr>
                        <a:t>pre, during and post the training programme.</a:t>
                      </a:r>
                      <a:endParaRPr lang="en-IN" sz="16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evaluates and analyses the support extended by faculty.</a:t>
                      </a:r>
                      <a:endParaRPr lang="en-IN" sz="1600">
                        <a:effectLst/>
                        <a:latin typeface="Segoe UI" panose="020B0502040204020203" pitchFamily="34" charset="0"/>
                        <a:ea typeface="Noto Sans Symbols" panose="020B0604020202020204" charset="0"/>
                        <a:cs typeface="Segoe UI" panose="020B0502040204020203" pitchFamily="34" charset="0"/>
                      </a:endParaRPr>
                    </a:p>
                    <a:p>
                      <a:pPr marL="342900" lvl="0" indent="-342900">
                        <a:lnSpc>
                          <a:spcPct val="115000"/>
                        </a:lnSpc>
                        <a:buFont typeface="Arial" panose="020B0604020202020204" pitchFamily="34" charset="0"/>
                        <a:buChar char="●"/>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undertakes corrective measures to enhance the support to trainees.</a:t>
                      </a:r>
                      <a:endParaRPr lang="en-IN" sz="16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842FB3CB-FF3B-A18D-8AA1-AC98D2528C08}"/>
              </a:ext>
            </a:extLst>
          </p:cNvPr>
          <p:cNvSpPr>
            <a:spLocks noGrp="1"/>
          </p:cNvSpPr>
          <p:nvPr>
            <p:ph type="sldNum" sz="quarter" idx="12"/>
          </p:nvPr>
        </p:nvSpPr>
        <p:spPr/>
        <p:txBody>
          <a:bodyPr/>
          <a:lstStyle/>
          <a:p>
            <a:fld id="{92C30855-3FBF-4085-B7F0-FFA2576C87E5}" type="slidenum">
              <a:rPr lang="en-IN" smtClean="0"/>
              <a:t>24</a:t>
            </a:fld>
            <a:endParaRPr lang="en-IN"/>
          </a:p>
        </p:txBody>
      </p:sp>
      <p:sp>
        <p:nvSpPr>
          <p:cNvPr id="5" name="Google Shape;115;p3">
            <a:extLst>
              <a:ext uri="{FF2B5EF4-FFF2-40B4-BE49-F238E27FC236}">
                <a16:creationId xmlns:a16="http://schemas.microsoft.com/office/drawing/2014/main" id="{E25CF1BE-2D92-003A-B811-F69E1597D37D}"/>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17</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319235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0;p23">
            <a:extLst>
              <a:ext uri="{FF2B5EF4-FFF2-40B4-BE49-F238E27FC236}">
                <a16:creationId xmlns:a16="http://schemas.microsoft.com/office/drawing/2014/main" id="{5909D803-C08E-CF65-5923-D9FCBF416486}"/>
              </a:ext>
            </a:extLst>
          </p:cNvPr>
          <p:cNvSpPr txBox="1">
            <a:spLocks/>
          </p:cNvSpPr>
          <p:nvPr/>
        </p:nvSpPr>
        <p:spPr>
          <a:xfrm>
            <a:off x="539495" y="1501870"/>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To what extent does the institute undertake formal mapping of mentors for trainees from the alumni/faculty/officials (for core courses</a:t>
            </a:r>
            <a:r>
              <a:rPr lang="en-US" sz="1800" b="1">
                <a:latin typeface="Segoe UI" panose="020B0502040204020203" pitchFamily="34" charset="0"/>
                <a:ea typeface="Quattrocento Sans" panose="020B0502050000020003" pitchFamily="34" charset="0"/>
                <a:cs typeface="Segoe UI" panose="020B0502040204020203" pitchFamily="34" charset="0"/>
              </a:rPr>
              <a:t>/long term courses)?</a:t>
            </a:r>
            <a:endParaRPr lang="en-US" sz="1800" b="1" dirty="0">
              <a:latin typeface="Segoe UI" panose="020B0502040204020203" pitchFamily="34" charset="0"/>
              <a:cs typeface="Segoe UI" panose="020B0502040204020203" pitchFamily="34" charset="0"/>
            </a:endParaRPr>
          </a:p>
        </p:txBody>
      </p:sp>
      <p:graphicFrame>
        <p:nvGraphicFramePr>
          <p:cNvPr id="3" name="Table 2">
            <a:extLst>
              <a:ext uri="{FF2B5EF4-FFF2-40B4-BE49-F238E27FC236}">
                <a16:creationId xmlns:a16="http://schemas.microsoft.com/office/drawing/2014/main" id="{AE81F9E8-32D2-39D1-EE8E-65715E39812A}"/>
              </a:ext>
            </a:extLst>
          </p:cNvPr>
          <p:cNvGraphicFramePr>
            <a:graphicFrameLocks noGrp="1"/>
          </p:cNvGraphicFramePr>
          <p:nvPr>
            <p:extLst>
              <p:ext uri="{D42A27DB-BD31-4B8C-83A1-F6EECF244321}">
                <p14:modId xmlns:p14="http://schemas.microsoft.com/office/powerpoint/2010/main" val="649988440"/>
              </p:ext>
            </p:extLst>
          </p:nvPr>
        </p:nvGraphicFramePr>
        <p:xfrm>
          <a:off x="574308" y="2198568"/>
          <a:ext cx="10876957" cy="4092532"/>
        </p:xfrm>
        <a:graphic>
          <a:graphicData uri="http://schemas.openxmlformats.org/drawingml/2006/table">
            <a:tbl>
              <a:tblPr/>
              <a:tblGrid>
                <a:gridCol w="992045">
                  <a:extLst>
                    <a:ext uri="{9D8B030D-6E8A-4147-A177-3AD203B41FA5}">
                      <a16:colId xmlns:a16="http://schemas.microsoft.com/office/drawing/2014/main" val="3409572356"/>
                    </a:ext>
                  </a:extLst>
                </a:gridCol>
                <a:gridCol w="8567164">
                  <a:extLst>
                    <a:ext uri="{9D8B030D-6E8A-4147-A177-3AD203B41FA5}">
                      <a16:colId xmlns:a16="http://schemas.microsoft.com/office/drawing/2014/main" val="3213430600"/>
                    </a:ext>
                  </a:extLst>
                </a:gridCol>
                <a:gridCol w="1317748">
                  <a:extLst>
                    <a:ext uri="{9D8B030D-6E8A-4147-A177-3AD203B41FA5}">
                      <a16:colId xmlns:a16="http://schemas.microsoft.com/office/drawing/2014/main" val="3101024675"/>
                    </a:ext>
                  </a:extLst>
                </a:gridCol>
              </a:tblGrid>
              <a:tr h="0">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No formal process in place for mapping mentors to trainees</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Formal process in place, mapping of mentors is </a:t>
                      </a:r>
                      <a:r>
                        <a:rPr lang="en-IN" sz="1400" b="1">
                          <a:effectLst/>
                          <a:latin typeface="Segoe UI" panose="020B0502040204020203" pitchFamily="34" charset="0"/>
                          <a:ea typeface="Quattrocento Sans" panose="020B0502050000020003" pitchFamily="34" charset="0"/>
                          <a:cs typeface="Segoe UI" panose="020B0502040204020203" pitchFamily="34" charset="0"/>
                        </a:rPr>
                        <a:t>not done for all trainees.</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No formal onboarding/communication of role expectations from either mentor/mentee is conducted.</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Formal processes in place, mapping of mentors is </a:t>
                      </a:r>
                      <a:r>
                        <a:rPr lang="en-IN" sz="1400" b="1">
                          <a:effectLst/>
                          <a:latin typeface="Segoe UI" panose="020B0502040204020203" pitchFamily="34" charset="0"/>
                          <a:ea typeface="Quattrocento Sans" panose="020B0502050000020003" pitchFamily="34" charset="0"/>
                          <a:cs typeface="Segoe UI" panose="020B0502040204020203" pitchFamily="34" charset="0"/>
                        </a:rPr>
                        <a:t>done through defined criteria and is done for all trainees.</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No formal onboarding/communication of role expectations from either mentor/mentee is conducted.</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Formal processes in place, mapping of mentors is </a:t>
                      </a:r>
                      <a:r>
                        <a:rPr lang="en-IN" sz="1400" b="1">
                          <a:effectLst/>
                          <a:latin typeface="Segoe UI" panose="020B0502040204020203" pitchFamily="34" charset="0"/>
                          <a:ea typeface="Quattrocento Sans" panose="020B0502050000020003" pitchFamily="34" charset="0"/>
                          <a:cs typeface="Segoe UI" panose="020B0502040204020203" pitchFamily="34" charset="0"/>
                        </a:rPr>
                        <a:t>done through defined criteria and is done for all trainees.</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The institute also conducts formal onboarding to clearly communicate the roles and responsibilities of the mentor/mentee.</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Formal processes in place and mapping of mentors are </a:t>
                      </a:r>
                      <a:r>
                        <a:rPr lang="en-IN" sz="1400" b="1">
                          <a:effectLst/>
                          <a:latin typeface="Segoe UI" panose="020B0502040204020203" pitchFamily="34" charset="0"/>
                          <a:ea typeface="Quattrocento Sans" panose="020B0502050000020003" pitchFamily="34" charset="0"/>
                          <a:cs typeface="Segoe UI" panose="020B0502040204020203" pitchFamily="34" charset="0"/>
                        </a:rPr>
                        <a:t>done through defined criteria, for all trainees.</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The institute</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 conducts formal onboarding</a:t>
                      </a: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to clearly communicate the roles and responsibilities of the mentor/mentee.</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800"/>
                        <a:buFont typeface="Arial" panose="020B0604020202020204" pitchFamily="34" charset="0"/>
                        <a:buChar char="●"/>
                      </a:pP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The institute formally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tracks the effectiveness of the mentor-mentee programme</a:t>
                      </a:r>
                      <a:r>
                        <a:rPr lang="en-IN" sz="1400" u="none" strike="noStrike">
                          <a:effectLst/>
                          <a:latin typeface="Segoe UI" panose="020B0502040204020203" pitchFamily="34" charset="0"/>
                          <a:ea typeface="Quattrocento Sans" panose="020B0502050000020003" pitchFamily="34" charset="0"/>
                          <a:cs typeface="Segoe UI" panose="020B0502040204020203" pitchFamily="34" charset="0"/>
                        </a:rPr>
                        <a:t> and undertakes </a:t>
                      </a:r>
                      <a:r>
                        <a:rPr lang="en-IN" sz="1400" b="1" u="none" strike="noStrike">
                          <a:effectLst/>
                          <a:latin typeface="Segoe UI" panose="020B0502040204020203" pitchFamily="34" charset="0"/>
                          <a:ea typeface="Quattrocento Sans" panose="020B0502050000020003" pitchFamily="34" charset="0"/>
                          <a:cs typeface="Segoe UI" panose="020B0502040204020203" pitchFamily="34" charset="0"/>
                        </a:rPr>
                        <a:t>corrective measures.</a:t>
                      </a:r>
                      <a:endParaRPr lang="en-IN" sz="14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5</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7" name="Slide Number Placeholder 6">
            <a:extLst>
              <a:ext uri="{FF2B5EF4-FFF2-40B4-BE49-F238E27FC236}">
                <a16:creationId xmlns:a16="http://schemas.microsoft.com/office/drawing/2014/main" id="{49E49444-4430-B907-C66D-9E5D10945737}"/>
              </a:ext>
            </a:extLst>
          </p:cNvPr>
          <p:cNvSpPr>
            <a:spLocks noGrp="1"/>
          </p:cNvSpPr>
          <p:nvPr>
            <p:ph type="sldNum" sz="quarter" idx="12"/>
          </p:nvPr>
        </p:nvSpPr>
        <p:spPr/>
        <p:txBody>
          <a:bodyPr/>
          <a:lstStyle/>
          <a:p>
            <a:fld id="{92C30855-3FBF-4085-B7F0-FFA2576C87E5}" type="slidenum">
              <a:rPr lang="en-IN" smtClean="0"/>
              <a:t>25</a:t>
            </a:fld>
            <a:endParaRPr lang="en-IN"/>
          </a:p>
        </p:txBody>
      </p:sp>
      <p:sp>
        <p:nvSpPr>
          <p:cNvPr id="8" name="Google Shape;115;p3">
            <a:extLst>
              <a:ext uri="{FF2B5EF4-FFF2-40B4-BE49-F238E27FC236}">
                <a16:creationId xmlns:a16="http://schemas.microsoft.com/office/drawing/2014/main" id="{ACCB5164-AF15-7640-03B5-97F0B549E6D5}"/>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18</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44917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26;p24">
            <a:extLst>
              <a:ext uri="{FF2B5EF4-FFF2-40B4-BE49-F238E27FC236}">
                <a16:creationId xmlns:a16="http://schemas.microsoft.com/office/drawing/2014/main" id="{5AA81B36-5D44-B16F-9FDF-AF21DE034ADC}"/>
              </a:ext>
            </a:extLst>
          </p:cNvPr>
          <p:cNvSpPr txBox="1">
            <a:spLocks/>
          </p:cNvSpPr>
          <p:nvPr/>
        </p:nvSpPr>
        <p:spPr>
          <a:xfrm>
            <a:off x="771808" y="1573835"/>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ea typeface="Quattrocento Sans" panose="020B0502050000020003" pitchFamily="34" charset="0"/>
                <a:cs typeface="Segoe UI" panose="020B0502040204020203" pitchFamily="34" charset="0"/>
              </a:rPr>
              <a:t>What is the number of probationary trainee officers assigned to each mentor during the probation in the past year?</a:t>
            </a:r>
            <a:endParaRPr lang="en-US" sz="2000" b="1" dirty="0">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E2796607-3F71-B6DC-0CB3-C9354E91DAD1}"/>
              </a:ext>
            </a:extLst>
          </p:cNvPr>
          <p:cNvGraphicFramePr>
            <a:graphicFrameLocks noGrp="1"/>
          </p:cNvGraphicFramePr>
          <p:nvPr>
            <p:extLst>
              <p:ext uri="{D42A27DB-BD31-4B8C-83A1-F6EECF244321}">
                <p14:modId xmlns:p14="http://schemas.microsoft.com/office/powerpoint/2010/main" val="2742745978"/>
              </p:ext>
            </p:extLst>
          </p:nvPr>
        </p:nvGraphicFramePr>
        <p:xfrm>
          <a:off x="904635" y="2486316"/>
          <a:ext cx="10448088" cy="1831300"/>
        </p:xfrm>
        <a:graphic>
          <a:graphicData uri="http://schemas.openxmlformats.org/drawingml/2006/table">
            <a:tbl>
              <a:tblPr/>
              <a:tblGrid>
                <a:gridCol w="1266628">
                  <a:extLst>
                    <a:ext uri="{9D8B030D-6E8A-4147-A177-3AD203B41FA5}">
                      <a16:colId xmlns:a16="http://schemas.microsoft.com/office/drawing/2014/main" val="3409572356"/>
                    </a:ext>
                  </a:extLst>
                </a:gridCol>
                <a:gridCol w="7568291">
                  <a:extLst>
                    <a:ext uri="{9D8B030D-6E8A-4147-A177-3AD203B41FA5}">
                      <a16:colId xmlns:a16="http://schemas.microsoft.com/office/drawing/2014/main" val="3213430600"/>
                    </a:ext>
                  </a:extLst>
                </a:gridCol>
                <a:gridCol w="1613169">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No mapping conducted.</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1 mentor is assigned to a group of </a:t>
                      </a:r>
                      <a:r>
                        <a:rPr lang="en-IN" sz="1600" b="1">
                          <a:effectLst/>
                          <a:latin typeface="Segoe UI" panose="020B0502040204020203" pitchFamily="34" charset="0"/>
                          <a:ea typeface="Quattrocento Sans" panose="020B0502050000020003" pitchFamily="34" charset="0"/>
                          <a:cs typeface="Segoe UI" panose="020B0502040204020203" pitchFamily="34" charset="0"/>
                        </a:rPr>
                        <a:t>20 to 40 mentees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1 mentor is assigned to a group of </a:t>
                      </a:r>
                      <a:r>
                        <a:rPr lang="en-IN" sz="1600" b="1">
                          <a:effectLst/>
                          <a:latin typeface="Segoe UI" panose="020B0502040204020203" pitchFamily="34" charset="0"/>
                          <a:ea typeface="Quattrocento Sans" panose="020B0502050000020003" pitchFamily="34" charset="0"/>
                          <a:cs typeface="Segoe UI" panose="020B0502040204020203" pitchFamily="34" charset="0"/>
                        </a:rPr>
                        <a:t>10 to 20 mentees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1 mentor is assigned to a group of </a:t>
                      </a:r>
                      <a:r>
                        <a:rPr lang="en-IN" sz="1600" b="1">
                          <a:effectLst/>
                          <a:latin typeface="Segoe UI" panose="020B0502040204020203" pitchFamily="34" charset="0"/>
                          <a:ea typeface="Quattrocento Sans" panose="020B0502050000020003" pitchFamily="34" charset="0"/>
                          <a:cs typeface="Segoe UI" panose="020B0502040204020203" pitchFamily="34" charset="0"/>
                        </a:rPr>
                        <a:t>10 to 5 mentees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1 mentor is assigned to a group of </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5 or less mentees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803C85B6-E2C2-6A7D-B181-98895FFE67CC}"/>
              </a:ext>
            </a:extLst>
          </p:cNvPr>
          <p:cNvSpPr>
            <a:spLocks noGrp="1"/>
          </p:cNvSpPr>
          <p:nvPr>
            <p:ph type="sldNum" sz="quarter" idx="12"/>
          </p:nvPr>
        </p:nvSpPr>
        <p:spPr/>
        <p:txBody>
          <a:bodyPr/>
          <a:lstStyle/>
          <a:p>
            <a:fld id="{92C30855-3FBF-4085-B7F0-FFA2576C87E5}" type="slidenum">
              <a:rPr lang="en-IN" smtClean="0"/>
              <a:t>26</a:t>
            </a:fld>
            <a:endParaRPr lang="en-IN"/>
          </a:p>
        </p:txBody>
      </p:sp>
      <p:sp>
        <p:nvSpPr>
          <p:cNvPr id="5" name="Google Shape;115;p3">
            <a:extLst>
              <a:ext uri="{FF2B5EF4-FFF2-40B4-BE49-F238E27FC236}">
                <a16:creationId xmlns:a16="http://schemas.microsoft.com/office/drawing/2014/main" id="{AB130B08-04C0-5FBA-50FD-715975DB9C2A}"/>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19</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079792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2;p63">
            <a:extLst>
              <a:ext uri="{FF2B5EF4-FFF2-40B4-BE49-F238E27FC236}">
                <a16:creationId xmlns:a16="http://schemas.microsoft.com/office/drawing/2014/main" id="{65696853-64C7-6950-D926-5D0B246943E7}"/>
              </a:ext>
            </a:extLst>
          </p:cNvPr>
          <p:cNvSpPr/>
          <p:nvPr/>
        </p:nvSpPr>
        <p:spPr>
          <a:xfrm>
            <a:off x="838200" y="1668981"/>
            <a:ext cx="10658072" cy="2756470"/>
          </a:xfrm>
          <a:prstGeom prst="roundRect">
            <a:avLst>
              <a:gd name="adj" fmla="val 10000"/>
            </a:avLst>
          </a:prstGeom>
          <a:solidFill>
            <a:schemeClr val="accent5">
              <a:lumMod val="20000"/>
              <a:lumOff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IN">
              <a:latin typeface="Segoe UI" panose="020B0502040204020203" pitchFamily="34" charset="0"/>
              <a:cs typeface="Segoe UI" panose="020B0502040204020203" pitchFamily="34" charset="0"/>
            </a:endParaRPr>
          </a:p>
        </p:txBody>
      </p:sp>
      <p:sp>
        <p:nvSpPr>
          <p:cNvPr id="13" name="Google Shape;273;p63">
            <a:extLst>
              <a:ext uri="{FF2B5EF4-FFF2-40B4-BE49-F238E27FC236}">
                <a16:creationId xmlns:a16="http://schemas.microsoft.com/office/drawing/2014/main" id="{25843BC4-5129-E1C3-3390-95293EBA2276}"/>
              </a:ext>
            </a:extLst>
          </p:cNvPr>
          <p:cNvSpPr txBox="1"/>
          <p:nvPr/>
        </p:nvSpPr>
        <p:spPr>
          <a:xfrm>
            <a:off x="3584907" y="2244055"/>
            <a:ext cx="7768893" cy="1555954"/>
          </a:xfrm>
          <a:prstGeom prst="rect">
            <a:avLst/>
          </a:prstGeom>
          <a:noFill/>
          <a:ln>
            <a:noFill/>
          </a:ln>
        </p:spPr>
        <p:txBody>
          <a:bodyPr spcFirstLastPara="1" wrap="square" lIns="64750" tIns="64750" rIns="64750" bIns="64750" anchor="ctr" anchorCtr="0">
            <a:noAutofit/>
          </a:bodyPr>
          <a:lstStyle/>
          <a:p>
            <a:pPr marL="0" marR="0" lvl="0" indent="0" algn="l" rtl="0">
              <a:lnSpc>
                <a:spcPct val="150000"/>
              </a:lnSpc>
              <a:spcBef>
                <a:spcPts val="595"/>
              </a:spcBef>
              <a:spcAft>
                <a:spcPts val="0"/>
              </a:spcAft>
              <a:buNone/>
            </a:pPr>
            <a:r>
              <a:rPr lang="en-US" b="0" i="0" u="none" strike="noStrike" cap="none" dirty="0">
                <a:latin typeface="Segoe UI" panose="020B0502040204020203" pitchFamily="34" charset="0"/>
                <a:ea typeface="Quattrocento Sans"/>
                <a:cs typeface="Segoe UI" panose="020B0502040204020203" pitchFamily="34" charset="0"/>
                <a:sym typeface="Quattrocento Sans"/>
              </a:rPr>
              <a:t>This pillar evaluates the learning channels (virtual, live, self-paced) available at the institute, range </a:t>
            </a:r>
            <a:r>
              <a:rPr lang="en-US" b="0" i="0" u="none" strike="noStrike" cap="none" dirty="0">
                <a:latin typeface="Segoe UI" panose="020B0502040204020203" pitchFamily="34" charset="0"/>
                <a:ea typeface="Arial"/>
                <a:cs typeface="Segoe UI" panose="020B0502040204020203" pitchFamily="34" charset="0"/>
                <a:sym typeface="Arial"/>
              </a:rPr>
              <a:t>of learning methods (GD, role reversal, onsite etc.) used, number of channels available for trainee-faculty interaction, presence of a mechanism for offline to online content conversion, usage of iGOT platform  - % hosted and % utilized out of hosted courses, and lastly Norms and best practices available for phygital courses/ training delivery.</a:t>
            </a:r>
            <a:endParaRPr b="1" i="0" u="none" strike="noStrike" cap="none" dirty="0">
              <a:latin typeface="Segoe UI" panose="020B0502040204020203" pitchFamily="34" charset="0"/>
              <a:ea typeface="Quattrocento Sans"/>
              <a:cs typeface="Segoe UI" panose="020B0502040204020203" pitchFamily="34" charset="0"/>
              <a:sym typeface="Quattrocento Sans"/>
            </a:endParaRPr>
          </a:p>
        </p:txBody>
      </p:sp>
      <p:sp>
        <p:nvSpPr>
          <p:cNvPr id="16" name="Slide Number Placeholder 15">
            <a:extLst>
              <a:ext uri="{FF2B5EF4-FFF2-40B4-BE49-F238E27FC236}">
                <a16:creationId xmlns:a16="http://schemas.microsoft.com/office/drawing/2014/main" id="{D11FC3B9-2C7F-407B-2093-9FB09E864846}"/>
              </a:ext>
            </a:extLst>
          </p:cNvPr>
          <p:cNvSpPr>
            <a:spLocks noGrp="1"/>
          </p:cNvSpPr>
          <p:nvPr>
            <p:ph type="sldNum" sz="quarter" idx="12"/>
          </p:nvPr>
        </p:nvSpPr>
        <p:spPr/>
        <p:txBody>
          <a:bodyPr/>
          <a:lstStyle/>
          <a:p>
            <a:fld id="{92C30855-3FBF-4085-B7F0-FFA2576C87E5}" type="slidenum">
              <a:rPr lang="en-IN" smtClean="0"/>
              <a:t>27</a:t>
            </a:fld>
            <a:endParaRPr lang="en-IN"/>
          </a:p>
        </p:txBody>
      </p:sp>
      <p:sp>
        <p:nvSpPr>
          <p:cNvPr id="4" name="Google Shape;115;p3">
            <a:extLst>
              <a:ext uri="{FF2B5EF4-FFF2-40B4-BE49-F238E27FC236}">
                <a16:creationId xmlns:a16="http://schemas.microsoft.com/office/drawing/2014/main" id="{35721B70-5547-7B8B-8676-9A48735B30D8}"/>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5: </a:t>
            </a:r>
            <a:r>
              <a:rPr lang="en-US" sz="3200" b="1" dirty="0" err="1">
                <a:latin typeface="Segoe UI" panose="020B0502040204020203" pitchFamily="34" charset="0"/>
                <a:ea typeface="Calibri"/>
                <a:cs typeface="Segoe UI" panose="020B0502040204020203" pitchFamily="34" charset="0"/>
                <a:sym typeface="Calibri"/>
              </a:rPr>
              <a:t>Digitalisation</a:t>
            </a:r>
            <a:r>
              <a:rPr lang="en-US" sz="3200" b="1" dirty="0">
                <a:latin typeface="Segoe UI" panose="020B0502040204020203" pitchFamily="34" charset="0"/>
                <a:ea typeface="Calibri"/>
                <a:cs typeface="Segoe UI" panose="020B0502040204020203" pitchFamily="34" charset="0"/>
                <a:sym typeface="Calibri"/>
              </a:rPr>
              <a:t> and Training Delivery</a:t>
            </a:r>
          </a:p>
        </p:txBody>
      </p:sp>
      <p:sp>
        <p:nvSpPr>
          <p:cNvPr id="5" name="Rectangle: Rounded Corners 4">
            <a:extLst>
              <a:ext uri="{FF2B5EF4-FFF2-40B4-BE49-F238E27FC236}">
                <a16:creationId xmlns:a16="http://schemas.microsoft.com/office/drawing/2014/main" id="{0E51E514-3A1E-0E79-FE8C-7BE9BE4553A4}"/>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1250CAE-327A-89EF-4E7D-06D2DAE3F111}"/>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inary with solid fill">
            <a:extLst>
              <a:ext uri="{FF2B5EF4-FFF2-40B4-BE49-F238E27FC236}">
                <a16:creationId xmlns:a16="http://schemas.microsoft.com/office/drawing/2014/main" id="{0ECBA907-1350-900A-F4FE-D7872FB0B4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3754" y="2199416"/>
            <a:ext cx="1695600" cy="1695600"/>
          </a:xfrm>
          <a:prstGeom prst="rect">
            <a:avLst/>
          </a:prstGeom>
        </p:spPr>
      </p:pic>
      <p:sp>
        <p:nvSpPr>
          <p:cNvPr id="17" name="TextBox 16">
            <a:extLst>
              <a:ext uri="{FF2B5EF4-FFF2-40B4-BE49-F238E27FC236}">
                <a16:creationId xmlns:a16="http://schemas.microsoft.com/office/drawing/2014/main" id="{554EDC5F-F653-B177-6278-2DD96239DA48}"/>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5</a:t>
            </a:r>
            <a:endParaRPr lang="en-US" sz="2400" b="1"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E7867F9A-4269-3BC9-E107-AC13DA18FE1E}"/>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15%</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60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9;p26">
            <a:extLst>
              <a:ext uri="{FF2B5EF4-FFF2-40B4-BE49-F238E27FC236}">
                <a16:creationId xmlns:a16="http://schemas.microsoft.com/office/drawing/2014/main" id="{C50E7B23-2DB3-925F-022E-750527D11227}"/>
              </a:ext>
            </a:extLst>
          </p:cNvPr>
          <p:cNvSpPr txBox="1">
            <a:spLocks/>
          </p:cNvSpPr>
          <p:nvPr/>
        </p:nvSpPr>
        <p:spPr>
          <a:xfrm>
            <a:off x="712749" y="1887996"/>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cs typeface="Segoe UI" panose="020B0502040204020203" pitchFamily="34" charset="0"/>
              </a:rPr>
              <a:t>What learning channels are utilized by the training institute for training delivery? </a:t>
            </a:r>
          </a:p>
        </p:txBody>
      </p:sp>
      <p:graphicFrame>
        <p:nvGraphicFramePr>
          <p:cNvPr id="3" name="Table 2">
            <a:extLst>
              <a:ext uri="{FF2B5EF4-FFF2-40B4-BE49-F238E27FC236}">
                <a16:creationId xmlns:a16="http://schemas.microsoft.com/office/drawing/2014/main" id="{5A3FB587-80B4-D145-6494-236862E8444D}"/>
              </a:ext>
            </a:extLst>
          </p:cNvPr>
          <p:cNvGraphicFramePr>
            <a:graphicFrameLocks noGrp="1"/>
          </p:cNvGraphicFramePr>
          <p:nvPr>
            <p:extLst>
              <p:ext uri="{D42A27DB-BD31-4B8C-83A1-F6EECF244321}">
                <p14:modId xmlns:p14="http://schemas.microsoft.com/office/powerpoint/2010/main" val="641488272"/>
              </p:ext>
            </p:extLst>
          </p:nvPr>
        </p:nvGraphicFramePr>
        <p:xfrm>
          <a:off x="805542" y="2591021"/>
          <a:ext cx="10580914" cy="278646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Only in-person </a:t>
                      </a:r>
                      <a:r>
                        <a:rPr lang="en-IN" sz="1500">
                          <a:effectLst/>
                          <a:latin typeface="Segoe UI" panose="020B0502040204020203" pitchFamily="34" charset="0"/>
                          <a:ea typeface="Quattrocento Sans" panose="020B0502050000020003" pitchFamily="34" charset="0"/>
                          <a:cs typeface="Segoe UI" panose="020B0502040204020203" pitchFamily="34" charset="0"/>
                        </a:rPr>
                        <a:t>or classroom training.</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utilises facilities such as: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In-person training/field training</a:t>
                      </a:r>
                      <a:r>
                        <a:rPr lang="en-IN" sz="1500" b="1">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Live video conference</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utilises facilities such as:</a:t>
                      </a:r>
                      <a:r>
                        <a:rPr lang="en-IN" sz="150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In-person training/field training</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Live video conference</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e-learning videos/modules</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utilises facilities such as</a:t>
                      </a:r>
                      <a:r>
                        <a:rPr lang="en-IN" sz="1500" b="0">
                          <a:effectLst/>
                          <a:latin typeface="Segoe UI" panose="020B0502040204020203" pitchFamily="34" charset="0"/>
                          <a:ea typeface="Quattrocento Sans" panose="020B0502050000020003" pitchFamily="34" charset="0"/>
                          <a:cs typeface="Segoe UI" panose="020B0502040204020203" pitchFamily="34" charset="0"/>
                        </a:rPr>
                        <a:t>:</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In-person training/field training</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Live video conference</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e-learning videos/modules</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Modules hosted on iGOT</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utilises facilities such as</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In-person training/field training</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Live video conference</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e-learning videos/modules</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Modules hosted on iGOT</a:t>
                      </a:r>
                      <a:r>
                        <a:rPr lang="en-IN" sz="1500" b="0">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Virtual immersive learning lab</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7" name="Slide Number Placeholder 6">
            <a:extLst>
              <a:ext uri="{FF2B5EF4-FFF2-40B4-BE49-F238E27FC236}">
                <a16:creationId xmlns:a16="http://schemas.microsoft.com/office/drawing/2014/main" id="{FFF7EABB-E723-2BEE-32D3-B10FB8B67D43}"/>
              </a:ext>
            </a:extLst>
          </p:cNvPr>
          <p:cNvSpPr>
            <a:spLocks noGrp="1"/>
          </p:cNvSpPr>
          <p:nvPr>
            <p:ph type="sldNum" sz="quarter" idx="12"/>
          </p:nvPr>
        </p:nvSpPr>
        <p:spPr/>
        <p:txBody>
          <a:bodyPr/>
          <a:lstStyle/>
          <a:p>
            <a:fld id="{92C30855-3FBF-4085-B7F0-FFA2576C87E5}" type="slidenum">
              <a:rPr lang="en-IN" smtClean="0"/>
              <a:t>28</a:t>
            </a:fld>
            <a:endParaRPr lang="en-IN"/>
          </a:p>
        </p:txBody>
      </p:sp>
      <p:sp>
        <p:nvSpPr>
          <p:cNvPr id="10" name="Google Shape;115;p3">
            <a:extLst>
              <a:ext uri="{FF2B5EF4-FFF2-40B4-BE49-F238E27FC236}">
                <a16:creationId xmlns:a16="http://schemas.microsoft.com/office/drawing/2014/main" id="{48E91F64-C575-3AF1-FD2A-19E55C511CF0}"/>
              </a:ext>
            </a:extLst>
          </p:cNvPr>
          <p:cNvSpPr txBox="1">
            <a:spLocks/>
          </p:cNvSpPr>
          <p:nvPr/>
        </p:nvSpPr>
        <p:spPr>
          <a:xfrm>
            <a:off x="838243" y="344949"/>
            <a:ext cx="10515557" cy="760997"/>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3200" b="1" kern="1200">
                <a:solidFill>
                  <a:schemeClr val="bg2"/>
                </a:solidFill>
                <a:latin typeface="Segoe UI" panose="020B0502040204020203" pitchFamily="34" charset="0"/>
                <a:ea typeface="+mj-ea"/>
                <a:cs typeface="Segoe UI" panose="020B0502040204020203" pitchFamily="34" charset="0"/>
              </a:defRPr>
            </a:lvl1pPr>
          </a:lstStyle>
          <a:p>
            <a:pPr>
              <a:spcBef>
                <a:spcPts val="0"/>
              </a:spcBef>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20</a:t>
            </a:r>
          </a:p>
        </p:txBody>
      </p:sp>
    </p:spTree>
    <p:extLst>
      <p:ext uri="{BB962C8B-B14F-4D97-AF65-F5344CB8AC3E}">
        <p14:creationId xmlns:p14="http://schemas.microsoft.com/office/powerpoint/2010/main" val="3075609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65;p27">
            <a:extLst>
              <a:ext uri="{FF2B5EF4-FFF2-40B4-BE49-F238E27FC236}">
                <a16:creationId xmlns:a16="http://schemas.microsoft.com/office/drawing/2014/main" id="{C1A39B6B-AD3D-CB39-312C-B45DB7E492AB}"/>
              </a:ext>
            </a:extLst>
          </p:cNvPr>
          <p:cNvSpPr txBox="1">
            <a:spLocks/>
          </p:cNvSpPr>
          <p:nvPr/>
        </p:nvSpPr>
        <p:spPr>
          <a:xfrm>
            <a:off x="805542" y="167182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cs typeface="Segoe UI" panose="020B0502040204020203" pitchFamily="34" charset="0"/>
              </a:rPr>
              <a:t>What range of learning methods are used by the institute for training delivery? </a:t>
            </a:r>
          </a:p>
        </p:txBody>
      </p:sp>
      <p:graphicFrame>
        <p:nvGraphicFramePr>
          <p:cNvPr id="9" name="Table 8">
            <a:extLst>
              <a:ext uri="{FF2B5EF4-FFF2-40B4-BE49-F238E27FC236}">
                <a16:creationId xmlns:a16="http://schemas.microsoft.com/office/drawing/2014/main" id="{59B89FCE-7237-A320-1AC9-1A80900E47A2}"/>
              </a:ext>
            </a:extLst>
          </p:cNvPr>
          <p:cNvGraphicFramePr>
            <a:graphicFrameLocks noGrp="1"/>
          </p:cNvGraphicFramePr>
          <p:nvPr>
            <p:extLst>
              <p:ext uri="{D42A27DB-BD31-4B8C-83A1-F6EECF244321}">
                <p14:modId xmlns:p14="http://schemas.microsoft.com/office/powerpoint/2010/main" val="158036306"/>
              </p:ext>
            </p:extLst>
          </p:nvPr>
        </p:nvGraphicFramePr>
        <p:xfrm>
          <a:off x="805542" y="2441256"/>
          <a:ext cx="10580914" cy="357513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Only instructor-led </a:t>
                      </a:r>
                      <a:r>
                        <a:rPr lang="en-IN" sz="1500">
                          <a:effectLst/>
                          <a:latin typeface="Segoe UI" panose="020B0502040204020203" pitchFamily="34" charset="0"/>
                          <a:ea typeface="Quattrocento Sans" panose="020B0502050000020003" pitchFamily="34" charset="0"/>
                          <a:cs typeface="Segoe UI" panose="020B0502040204020203" pitchFamily="34" charset="0"/>
                        </a:rPr>
                        <a:t>presentation</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Range of learning methods used by institute:</a:t>
                      </a:r>
                      <a:r>
                        <a:rPr lang="en-IN" sz="1500" u="none" strike="noStrike">
                          <a:effectLst/>
                          <a:latin typeface="Segoe UI" panose="020B0502040204020203" pitchFamily="34" charset="0"/>
                          <a:ea typeface="Quattrocento Sans" panose="020B0502050000020003" pitchFamily="34" charset="0"/>
                          <a:cs typeface="Segoe UI" panose="020B0502040204020203" pitchFamily="34" charset="0"/>
                        </a:rPr>
                        <a:t> </a:t>
                      </a:r>
                      <a:r>
                        <a:rPr lang="en-IN" sz="1500" b="1" u="none" strike="noStrike">
                          <a:effectLst/>
                          <a:latin typeface="Segoe UI" panose="020B0502040204020203" pitchFamily="34" charset="0"/>
                          <a:ea typeface="Quattrocento Sans" panose="020B0502050000020003" pitchFamily="34" charset="0"/>
                          <a:cs typeface="Segoe UI" panose="020B0502040204020203" pitchFamily="34" charset="0"/>
                        </a:rPr>
                        <a:t>Instructor-led presentations, Assigned readings, Case studies</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Range of learning methods used by institute:</a:t>
                      </a:r>
                      <a:r>
                        <a:rPr lang="en-IN" sz="1500" u="none" strike="noStrike">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effectLst/>
                          <a:latin typeface="Segoe UI" panose="020B0502040204020203" pitchFamily="34" charset="0"/>
                          <a:ea typeface="Quattrocento Sans" panose="020B0502050000020003" pitchFamily="34" charset="0"/>
                          <a:cs typeface="Segoe UI" panose="020B0502040204020203" pitchFamily="34" charset="0"/>
                        </a:rPr>
                        <a:t>Instructor-led sessions, Assigned readings, Case studies; Peer-based activities</a:t>
                      </a:r>
                      <a:r>
                        <a:rPr lang="en-IN" sz="1500" b="1" u="none" strike="noStrike">
                          <a:effectLst/>
                          <a:latin typeface="Segoe UI" panose="020B0502040204020203" pitchFamily="34" charset="0"/>
                          <a:ea typeface="Quattrocento Sans" panose="020B0502050000020003" pitchFamily="34" charset="0"/>
                          <a:cs typeface="Segoe UI" panose="020B0502040204020203" pitchFamily="34" charset="0"/>
                        </a:rPr>
                        <a:t>, Co-curricular and extra-curricular activities </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Range of learning methods used by institute</a:t>
                      </a:r>
                      <a:r>
                        <a:rPr lang="en-IN" sz="1500" b="0">
                          <a:effectLst/>
                          <a:latin typeface="Segoe UI" panose="020B0502040204020203" pitchFamily="34" charset="0"/>
                          <a:ea typeface="Quattrocento Sans" panose="020B0502050000020003" pitchFamily="34" charset="0"/>
                          <a:cs typeface="Segoe UI" panose="020B0502040204020203" pitchFamily="34" charset="0"/>
                        </a:rPr>
                        <a:t>:</a:t>
                      </a:r>
                      <a:r>
                        <a:rPr lang="en-IN" sz="1500" b="0" u="none" strike="noStrike">
                          <a:effectLst/>
                          <a:latin typeface="Segoe UI" panose="020B0502040204020203" pitchFamily="34" charset="0"/>
                          <a:ea typeface="Quattrocento Sans" panose="020B0502050000020003" pitchFamily="34" charset="0"/>
                          <a:cs typeface="Segoe UI" panose="020B0502040204020203" pitchFamily="34" charset="0"/>
                        </a:rPr>
                        <a:t> Instructor-led sessions, Assigned readings, Case studies, Peer-based activities’ Co-curricular and extra-curricular activities, </a:t>
                      </a:r>
                      <a:r>
                        <a:rPr lang="en-IN" sz="1500" b="1" u="none" strike="noStrike">
                          <a:effectLst/>
                          <a:latin typeface="Segoe UI" panose="020B0502040204020203" pitchFamily="34" charset="0"/>
                          <a:ea typeface="Quattrocento Sans" panose="020B0502050000020003" pitchFamily="34" charset="0"/>
                          <a:cs typeface="Segoe UI" panose="020B0502040204020203" pitchFamily="34" charset="0"/>
                        </a:rPr>
                        <a:t>Partnerships with governmental/non-governmental/private sector/academia </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Range of learning methods used by institute:</a:t>
                      </a:r>
                      <a:r>
                        <a:rPr lang="en-IN" sz="150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Instructor-led sessions</a:t>
                      </a:r>
                      <a:r>
                        <a:rPr lang="en-IN" sz="1500" b="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Assigned readings</a:t>
                      </a:r>
                      <a:r>
                        <a:rPr lang="en-IN" sz="1500" b="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Case studies</a:t>
                      </a:r>
                      <a:r>
                        <a:rPr lang="en-IN" sz="1500" b="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Peer-based activities</a:t>
                      </a:r>
                      <a:r>
                        <a:rPr lang="en-IN" sz="1500" b="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0"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Co-curricular and extra-curricular activities</a:t>
                      </a:r>
                      <a:r>
                        <a:rPr lang="en-IN" sz="1500" b="0" u="none" strike="noStrike">
                          <a:solidFill>
                            <a:schemeClr val="tx1"/>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500" b="1" u="none" strike="noStrike">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Partnerships with governmental/non-governmental/private sector/academia and international organisations</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25A444B1-0C0B-C7CC-95E0-A33AED71487F}"/>
              </a:ext>
            </a:extLst>
          </p:cNvPr>
          <p:cNvSpPr>
            <a:spLocks noGrp="1"/>
          </p:cNvSpPr>
          <p:nvPr>
            <p:ph type="sldNum" sz="quarter" idx="12"/>
          </p:nvPr>
        </p:nvSpPr>
        <p:spPr/>
        <p:txBody>
          <a:bodyPr/>
          <a:lstStyle/>
          <a:p>
            <a:fld id="{92C30855-3FBF-4085-B7F0-FFA2576C87E5}" type="slidenum">
              <a:rPr lang="en-IN" smtClean="0"/>
              <a:t>29</a:t>
            </a:fld>
            <a:endParaRPr lang="en-IN"/>
          </a:p>
        </p:txBody>
      </p:sp>
      <p:sp>
        <p:nvSpPr>
          <p:cNvPr id="7" name="Google Shape;115;p3">
            <a:extLst>
              <a:ext uri="{FF2B5EF4-FFF2-40B4-BE49-F238E27FC236}">
                <a16:creationId xmlns:a16="http://schemas.microsoft.com/office/drawing/2014/main" id="{A395E608-1316-171D-DBE7-468519E5A392}"/>
              </a:ext>
            </a:extLst>
          </p:cNvPr>
          <p:cNvSpPr txBox="1">
            <a:spLocks/>
          </p:cNvSpPr>
          <p:nvPr/>
        </p:nvSpPr>
        <p:spPr>
          <a:xfrm>
            <a:off x="838243" y="344949"/>
            <a:ext cx="10515557" cy="760997"/>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3200" b="1" kern="1200">
                <a:solidFill>
                  <a:schemeClr val="bg2"/>
                </a:solidFill>
                <a:latin typeface="Segoe UI" panose="020B0502040204020203" pitchFamily="34" charset="0"/>
                <a:ea typeface="+mj-ea"/>
                <a:cs typeface="Segoe UI" panose="020B0502040204020203" pitchFamily="34" charset="0"/>
              </a:defRPr>
            </a:lvl1pPr>
          </a:lstStyle>
          <a:p>
            <a:pPr>
              <a:spcBef>
                <a:spcPts val="0"/>
              </a:spcBef>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21</a:t>
            </a:r>
          </a:p>
        </p:txBody>
      </p:sp>
    </p:spTree>
    <p:extLst>
      <p:ext uri="{BB962C8B-B14F-4D97-AF65-F5344CB8AC3E}">
        <p14:creationId xmlns:p14="http://schemas.microsoft.com/office/powerpoint/2010/main" val="367820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B5C8-4C36-D356-D248-65F54067B35F}"/>
              </a:ext>
            </a:extLst>
          </p:cNvPr>
          <p:cNvSpPr>
            <a:spLocks noGrp="1"/>
          </p:cNvSpPr>
          <p:nvPr>
            <p:ph type="title"/>
          </p:nvPr>
        </p:nvSpPr>
        <p:spPr/>
        <p:txBody>
          <a:bodyPr/>
          <a:lstStyle/>
          <a:p>
            <a:r>
              <a:rPr lang="en-IN" dirty="0"/>
              <a:t>Accreditation Process Flow</a:t>
            </a:r>
            <a:endParaRPr lang="en-US" dirty="0"/>
          </a:p>
        </p:txBody>
      </p:sp>
      <p:sp>
        <p:nvSpPr>
          <p:cNvPr id="3" name="Slide Number Placeholder 2">
            <a:extLst>
              <a:ext uri="{FF2B5EF4-FFF2-40B4-BE49-F238E27FC236}">
                <a16:creationId xmlns:a16="http://schemas.microsoft.com/office/drawing/2014/main" id="{710E30A5-E2D5-6621-157D-ED8BED2AD07C}"/>
              </a:ext>
            </a:extLst>
          </p:cNvPr>
          <p:cNvSpPr>
            <a:spLocks noGrp="1"/>
          </p:cNvSpPr>
          <p:nvPr>
            <p:ph type="sldNum" sz="quarter" idx="12"/>
          </p:nvPr>
        </p:nvSpPr>
        <p:spPr/>
        <p:txBody>
          <a:bodyPr/>
          <a:lstStyle/>
          <a:p>
            <a:fld id="{C215EBFE-27D2-46D3-8FF9-54147E5C661A}" type="slidenum">
              <a:rPr lang="en-US" smtClean="0"/>
              <a:pPr/>
              <a:t>3</a:t>
            </a:fld>
            <a:endParaRPr lang="en-US"/>
          </a:p>
        </p:txBody>
      </p:sp>
      <p:pic>
        <p:nvPicPr>
          <p:cNvPr id="135" name="Picture 134">
            <a:extLst>
              <a:ext uri="{FF2B5EF4-FFF2-40B4-BE49-F238E27FC236}">
                <a16:creationId xmlns:a16="http://schemas.microsoft.com/office/drawing/2014/main" id="{F9F935A4-6B1E-BCEF-B538-3C6CBAC32A79}"/>
              </a:ext>
            </a:extLst>
          </p:cNvPr>
          <p:cNvPicPr>
            <a:picLocks noChangeAspect="1"/>
          </p:cNvPicPr>
          <p:nvPr/>
        </p:nvPicPr>
        <p:blipFill>
          <a:blip r:embed="rId2"/>
          <a:srcRect t="20084"/>
          <a:stretch/>
        </p:blipFill>
        <p:spPr>
          <a:xfrm>
            <a:off x="1177139" y="1778000"/>
            <a:ext cx="9837721" cy="3867599"/>
          </a:xfrm>
          <a:prstGeom prst="rect">
            <a:avLst/>
          </a:prstGeom>
        </p:spPr>
      </p:pic>
    </p:spTree>
    <p:extLst>
      <p:ext uri="{BB962C8B-B14F-4D97-AF65-F5344CB8AC3E}">
        <p14:creationId xmlns:p14="http://schemas.microsoft.com/office/powerpoint/2010/main" val="3156738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1;p28">
            <a:extLst>
              <a:ext uri="{FF2B5EF4-FFF2-40B4-BE49-F238E27FC236}">
                <a16:creationId xmlns:a16="http://schemas.microsoft.com/office/drawing/2014/main" id="{B546BCE3-4936-CEDF-93B7-F28C13338D63}"/>
              </a:ext>
            </a:extLst>
          </p:cNvPr>
          <p:cNvSpPr txBox="1">
            <a:spLocks/>
          </p:cNvSpPr>
          <p:nvPr/>
        </p:nvSpPr>
        <p:spPr>
          <a:xfrm>
            <a:off x="805544" y="1839869"/>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ea typeface="Quattrocento Sans" panose="020B0502050000020003" pitchFamily="34" charset="0"/>
                <a:cs typeface="Segoe UI" panose="020B0502040204020203" pitchFamily="34" charset="0"/>
              </a:rPr>
              <a:t>What are the channels available for interaction among trainees &amp; faculty?</a:t>
            </a:r>
            <a:br>
              <a:rPr lang="en-US" sz="2000" b="1" dirty="0">
                <a:latin typeface="Segoe UI" panose="020B0502040204020203" pitchFamily="34" charset="0"/>
                <a:ea typeface="Quattrocento Sans" panose="020B0502050000020003" pitchFamily="34" charset="0"/>
                <a:cs typeface="Segoe UI" panose="020B0502040204020203" pitchFamily="34" charset="0"/>
              </a:rPr>
            </a:br>
            <a:r>
              <a:rPr lang="en-US" sz="2000">
                <a:latin typeface="Segoe UI" panose="020B0502040204020203" pitchFamily="34" charset="0"/>
                <a:ea typeface="Quattrocento Sans" panose="020B0502050000020003" pitchFamily="34" charset="0"/>
                <a:cs typeface="Segoe UI" panose="020B0502040204020203" pitchFamily="34" charset="0"/>
              </a:rPr>
              <a:t>Select all applicable: Emails, informal communication channels, dedicated websites/chat-rooms, formal virtual/in-person interaction.</a:t>
            </a:r>
            <a:endParaRPr lang="en-US" sz="200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286DC99B-FBAB-D646-DF0E-9CF9D5792DBB}"/>
              </a:ext>
            </a:extLst>
          </p:cNvPr>
          <p:cNvGraphicFramePr>
            <a:graphicFrameLocks noGrp="1"/>
          </p:cNvGraphicFramePr>
          <p:nvPr>
            <p:extLst>
              <p:ext uri="{D42A27DB-BD31-4B8C-83A1-F6EECF244321}">
                <p14:modId xmlns:p14="http://schemas.microsoft.com/office/powerpoint/2010/main" val="1611228555"/>
              </p:ext>
            </p:extLst>
          </p:nvPr>
        </p:nvGraphicFramePr>
        <p:xfrm>
          <a:off x="805543" y="3282084"/>
          <a:ext cx="10580914" cy="1831300"/>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Not Available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Only one </a:t>
                      </a:r>
                      <a:r>
                        <a:rPr lang="en-IN" sz="1600">
                          <a:effectLst/>
                          <a:latin typeface="Segoe UI" panose="020B0502040204020203" pitchFamily="34" charset="0"/>
                          <a:ea typeface="Quattrocento Sans" panose="020B0502050000020003" pitchFamily="34" charset="0"/>
                          <a:cs typeface="Segoe UI" panose="020B0502040204020203" pitchFamily="34" charset="0"/>
                        </a:rPr>
                        <a:t>of the options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Only two </a:t>
                      </a:r>
                      <a:r>
                        <a:rPr lang="en-IN" sz="1600">
                          <a:effectLst/>
                          <a:latin typeface="Segoe UI" panose="020B0502040204020203" pitchFamily="34" charset="0"/>
                          <a:ea typeface="Quattrocento Sans" panose="020B0502050000020003" pitchFamily="34" charset="0"/>
                          <a:cs typeface="Segoe UI" panose="020B0502040204020203" pitchFamily="34" charset="0"/>
                        </a:rPr>
                        <a:t>of the options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Only three </a:t>
                      </a:r>
                      <a:r>
                        <a:rPr lang="en-IN" sz="1600">
                          <a:effectLst/>
                          <a:latin typeface="Segoe UI" panose="020B0502040204020203" pitchFamily="34" charset="0"/>
                          <a:ea typeface="Quattrocento Sans" panose="020B0502050000020003" pitchFamily="34" charset="0"/>
                          <a:cs typeface="Segoe UI" panose="020B0502040204020203" pitchFamily="34" charset="0"/>
                        </a:rPr>
                        <a:t>of the options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All</a:t>
                      </a:r>
                      <a:r>
                        <a:rPr lang="en-IN" sz="1600">
                          <a:effectLst/>
                          <a:latin typeface="Segoe UI" panose="020B0502040204020203" pitchFamily="34" charset="0"/>
                          <a:ea typeface="Quattrocento Sans" panose="020B0502050000020003" pitchFamily="34" charset="0"/>
                          <a:cs typeface="Segoe UI" panose="020B0502040204020203" pitchFamily="34" charset="0"/>
                        </a:rPr>
                        <a:t> of them</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44E552D7-31E3-1DAD-D975-3176A82E833D}"/>
              </a:ext>
            </a:extLst>
          </p:cNvPr>
          <p:cNvSpPr>
            <a:spLocks noGrp="1"/>
          </p:cNvSpPr>
          <p:nvPr>
            <p:ph type="sldNum" sz="quarter" idx="12"/>
          </p:nvPr>
        </p:nvSpPr>
        <p:spPr/>
        <p:txBody>
          <a:bodyPr/>
          <a:lstStyle/>
          <a:p>
            <a:fld id="{92C30855-3FBF-4085-B7F0-FFA2576C87E5}" type="slidenum">
              <a:rPr lang="en-IN" smtClean="0"/>
              <a:t>30</a:t>
            </a:fld>
            <a:endParaRPr lang="en-IN"/>
          </a:p>
        </p:txBody>
      </p:sp>
      <p:sp>
        <p:nvSpPr>
          <p:cNvPr id="10" name="Google Shape;115;p3">
            <a:extLst>
              <a:ext uri="{FF2B5EF4-FFF2-40B4-BE49-F238E27FC236}">
                <a16:creationId xmlns:a16="http://schemas.microsoft.com/office/drawing/2014/main" id="{297CEB1B-AAC3-29DE-351A-4D5EB05C6DD3}"/>
              </a:ext>
            </a:extLst>
          </p:cNvPr>
          <p:cNvSpPr txBox="1">
            <a:spLocks/>
          </p:cNvSpPr>
          <p:nvPr/>
        </p:nvSpPr>
        <p:spPr>
          <a:xfrm>
            <a:off x="838243" y="344949"/>
            <a:ext cx="10515557" cy="760997"/>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3200" b="1" kern="1200">
                <a:solidFill>
                  <a:schemeClr val="bg2"/>
                </a:solidFill>
                <a:latin typeface="Segoe UI" panose="020B0502040204020203" pitchFamily="34" charset="0"/>
                <a:ea typeface="+mj-ea"/>
                <a:cs typeface="Segoe UI" panose="020B0502040204020203" pitchFamily="34" charset="0"/>
              </a:defRPr>
            </a:lvl1pPr>
          </a:lstStyle>
          <a:p>
            <a:pPr>
              <a:spcBef>
                <a:spcPts val="0"/>
              </a:spcBef>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22</a:t>
            </a:r>
          </a:p>
        </p:txBody>
      </p:sp>
    </p:spTree>
    <p:extLst>
      <p:ext uri="{BB962C8B-B14F-4D97-AF65-F5344CB8AC3E}">
        <p14:creationId xmlns:p14="http://schemas.microsoft.com/office/powerpoint/2010/main" val="217479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05;p30">
            <a:extLst>
              <a:ext uri="{FF2B5EF4-FFF2-40B4-BE49-F238E27FC236}">
                <a16:creationId xmlns:a16="http://schemas.microsoft.com/office/drawing/2014/main" id="{C8FDD9CE-1B24-95C0-F41C-4860139D0F57}"/>
              </a:ext>
            </a:extLst>
          </p:cNvPr>
          <p:cNvSpPr txBox="1">
            <a:spLocks/>
          </p:cNvSpPr>
          <p:nvPr/>
        </p:nvSpPr>
        <p:spPr>
          <a:xfrm>
            <a:off x="788136" y="1435608"/>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dirty="0">
                <a:latin typeface="Segoe UI" panose="020B0502040204020203" pitchFamily="34" charset="0"/>
                <a:ea typeface="Quattrocento Sans" panose="020B0502050000020003" pitchFamily="34" charset="0"/>
                <a:cs typeface="Segoe UI" panose="020B0502040204020203" pitchFamily="34" charset="0"/>
              </a:rPr>
              <a:t>What capacity does the Institute have for converting offline (physical) content to online (digital) content?</a:t>
            </a:r>
            <a:endParaRPr lang="en-US" sz="2000" b="1" dirty="0">
              <a:latin typeface="Segoe UI" panose="020B0502040204020203" pitchFamily="34" charset="0"/>
              <a:cs typeface="Segoe UI" panose="020B0502040204020203" pitchFamily="34" charset="0"/>
            </a:endParaRPr>
          </a:p>
        </p:txBody>
      </p:sp>
      <p:graphicFrame>
        <p:nvGraphicFramePr>
          <p:cNvPr id="10" name="Table 9">
            <a:extLst>
              <a:ext uri="{FF2B5EF4-FFF2-40B4-BE49-F238E27FC236}">
                <a16:creationId xmlns:a16="http://schemas.microsoft.com/office/drawing/2014/main" id="{7E1216B9-A329-44F6-E584-81C7328E491E}"/>
              </a:ext>
            </a:extLst>
          </p:cNvPr>
          <p:cNvGraphicFramePr>
            <a:graphicFrameLocks noGrp="1"/>
          </p:cNvGraphicFramePr>
          <p:nvPr>
            <p:extLst>
              <p:ext uri="{D42A27DB-BD31-4B8C-83A1-F6EECF244321}">
                <p14:modId xmlns:p14="http://schemas.microsoft.com/office/powerpoint/2010/main" val="1244514145"/>
              </p:ext>
            </p:extLst>
          </p:nvPr>
        </p:nvGraphicFramePr>
        <p:xfrm>
          <a:off x="788136" y="2197003"/>
          <a:ext cx="10580914" cy="4337896"/>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4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4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The Institute does not host online (digital) content.</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The institute currently </a:t>
                      </a:r>
                      <a:r>
                        <a:rPr lang="en-IN" sz="1400" b="1">
                          <a:effectLst/>
                          <a:latin typeface="Segoe UI" panose="020B0502040204020203" pitchFamily="34" charset="0"/>
                          <a:ea typeface="Quattrocento Sans" panose="020B0502050000020003" pitchFamily="34" charset="0"/>
                          <a:cs typeface="Segoe UI" panose="020B0502040204020203" pitchFamily="34" charset="0"/>
                        </a:rPr>
                        <a:t>outsources</a:t>
                      </a:r>
                      <a:r>
                        <a:rPr lang="en-IN" sz="1400">
                          <a:effectLst/>
                          <a:latin typeface="Segoe UI" panose="020B0502040204020203" pitchFamily="34" charset="0"/>
                          <a:ea typeface="Quattrocento Sans" panose="020B0502050000020003" pitchFamily="34" charset="0"/>
                          <a:cs typeface="Segoe UI" panose="020B0502040204020203" pitchFamily="34" charset="0"/>
                        </a:rPr>
                        <a:t> the conversion of offline content or creation of digital content to third-party providers.</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effectLst/>
                          <a:latin typeface="Segoe UI" panose="020B0502040204020203" pitchFamily="34" charset="0"/>
                          <a:ea typeface="Quattrocento Sans" panose="020B0502050000020003" pitchFamily="34" charset="0"/>
                          <a:cs typeface="Segoe UI" panose="020B0502040204020203" pitchFamily="34" charset="0"/>
                        </a:rPr>
                        <a:t>The institute currently </a:t>
                      </a:r>
                      <a:r>
                        <a:rPr lang="en-IN" sz="1400" b="1">
                          <a:effectLst/>
                          <a:latin typeface="Segoe UI" panose="020B0502040204020203" pitchFamily="34" charset="0"/>
                          <a:ea typeface="Quattrocento Sans" panose="020B0502050000020003" pitchFamily="34" charset="0"/>
                          <a:cs typeface="Segoe UI" panose="020B0502040204020203" pitchFamily="34" charset="0"/>
                        </a:rPr>
                        <a:t>designs</a:t>
                      </a:r>
                      <a:r>
                        <a:rPr lang="en-IN" sz="1400">
                          <a:effectLst/>
                          <a:latin typeface="Segoe UI" panose="020B0502040204020203" pitchFamily="34" charset="0"/>
                          <a:ea typeface="Quattrocento Sans" panose="020B0502050000020003" pitchFamily="34" charset="0"/>
                          <a:cs typeface="Segoe UI" panose="020B0502040204020203" pitchFamily="34" charset="0"/>
                        </a:rPr>
                        <a:t> </a:t>
                      </a:r>
                      <a:r>
                        <a:rPr lang="en-IN" sz="1400" b="1">
                          <a:effectLst/>
                          <a:latin typeface="Segoe UI" panose="020B0502040204020203" pitchFamily="34" charset="0"/>
                          <a:ea typeface="Quattrocento Sans" panose="020B0502050000020003" pitchFamily="34" charset="0"/>
                          <a:cs typeface="Segoe UI" panose="020B0502040204020203" pitchFamily="34" charset="0"/>
                        </a:rPr>
                        <a:t>the conversion of offline content</a:t>
                      </a:r>
                      <a:r>
                        <a:rPr lang="en-IN" sz="1400">
                          <a:effectLst/>
                          <a:latin typeface="Segoe UI" panose="020B0502040204020203" pitchFamily="34" charset="0"/>
                          <a:ea typeface="Quattrocento Sans" panose="020B0502050000020003" pitchFamily="34" charset="0"/>
                          <a:cs typeface="Segoe UI" panose="020B0502040204020203" pitchFamily="34" charset="0"/>
                        </a:rPr>
                        <a:t> or creation of digital content in-house but </a:t>
                      </a:r>
                      <a:r>
                        <a:rPr lang="en-IN" sz="1400" b="1">
                          <a:effectLst/>
                          <a:latin typeface="Segoe UI" panose="020B0502040204020203" pitchFamily="34" charset="0"/>
                          <a:ea typeface="Quattrocento Sans" panose="020B0502050000020003" pitchFamily="34" charset="0"/>
                          <a:cs typeface="Segoe UI" panose="020B0502040204020203" pitchFamily="34" charset="0"/>
                        </a:rPr>
                        <a:t>delegates the digitalisation</a:t>
                      </a:r>
                      <a:r>
                        <a:rPr lang="en-IN" sz="1400">
                          <a:effectLst/>
                          <a:latin typeface="Segoe UI" panose="020B0502040204020203" pitchFamily="34" charset="0"/>
                          <a:ea typeface="Quattrocento Sans" panose="020B0502050000020003" pitchFamily="34" charset="0"/>
                          <a:cs typeface="Segoe UI" panose="020B0502040204020203" pitchFamily="34" charset="0"/>
                        </a:rPr>
                        <a:t> of such content to third-party providers.</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the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in-house capability to convert existing offline content into a hybrid format (</a:t>
                      </a:r>
                      <a:r>
                        <a:rPr lang="en-IN" sz="1400" b="1"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online+offline</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and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design and develop new content</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based on the hybrid mode of teaching and learning.</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900"/>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All digital content conversion, design and development follow the</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Course Evaluation Matrix</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developed by Capacity Building Commission and implemented by iGOT.</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the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in-house capability to convert existing offline content into a hybrid format (</a:t>
                      </a:r>
                      <a:r>
                        <a:rPr lang="en-IN" sz="1400" b="1" err="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online+offline</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and design and develop new content based on the hybrid mode of teaching and learning.</a:t>
                      </a:r>
                      <a:endParaRPr lang="en-IN" sz="1400">
                        <a:effectLst/>
                        <a:latin typeface="Segoe UI" panose="020B0502040204020203" pitchFamily="34" charset="0"/>
                        <a:ea typeface="Arial" panose="020B0604020202020204" pitchFamily="34" charset="0"/>
                        <a:cs typeface="Segoe UI" panose="020B0502040204020203" pitchFamily="34" charset="0"/>
                      </a:endParaRPr>
                    </a:p>
                    <a:p>
                      <a:pPr marL="342900" lvl="0" indent="-342900">
                        <a:lnSpc>
                          <a:spcPct val="115000"/>
                        </a:lnSpc>
                        <a:buSzPts val="900"/>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All digital content conversion, design and development follow the</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Course Evaluation Matrix</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developed by Capacity Building Commission and implemented by iGOT.</a:t>
                      </a:r>
                      <a:endParaRPr lang="en-IN" sz="1400">
                        <a:effectLst/>
                        <a:latin typeface="Segoe UI" panose="020B0502040204020203" pitchFamily="34" charset="0"/>
                        <a:ea typeface="Noto Sans Symbols" panose="020B0604020202020204" charset="0"/>
                        <a:cs typeface="Segoe UI" panose="020B0502040204020203" pitchFamily="34" charset="0"/>
                      </a:endParaRPr>
                    </a:p>
                    <a:p>
                      <a:pPr marL="342900" lvl="0" indent="-342900">
                        <a:lnSpc>
                          <a:spcPct val="115000"/>
                        </a:lnSpc>
                        <a:buSzPts val="900"/>
                        <a:buFont typeface="Arial" panose="020B0604020202020204" pitchFamily="34" charset="0"/>
                        <a:buChar char="●"/>
                      </a:pP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helps in </a:t>
                      </a:r>
                      <a:r>
                        <a:rPr lang="en-IN" sz="14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creating courses for other institutes</a:t>
                      </a:r>
                      <a:r>
                        <a:rPr lang="en-IN" sz="14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4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5</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763E9C9E-B164-DBC6-4051-36249CA1F701}"/>
              </a:ext>
            </a:extLst>
          </p:cNvPr>
          <p:cNvSpPr>
            <a:spLocks noGrp="1"/>
          </p:cNvSpPr>
          <p:nvPr>
            <p:ph type="sldNum" sz="quarter" idx="12"/>
          </p:nvPr>
        </p:nvSpPr>
        <p:spPr/>
        <p:txBody>
          <a:bodyPr/>
          <a:lstStyle/>
          <a:p>
            <a:fld id="{92C30855-3FBF-4085-B7F0-FFA2576C87E5}" type="slidenum">
              <a:rPr lang="en-IN" smtClean="0"/>
              <a:t>31</a:t>
            </a:fld>
            <a:endParaRPr lang="en-IN"/>
          </a:p>
        </p:txBody>
      </p:sp>
      <p:sp>
        <p:nvSpPr>
          <p:cNvPr id="7" name="Google Shape;115;p3">
            <a:extLst>
              <a:ext uri="{FF2B5EF4-FFF2-40B4-BE49-F238E27FC236}">
                <a16:creationId xmlns:a16="http://schemas.microsoft.com/office/drawing/2014/main" id="{FB2A9E45-A6D7-B0E4-B2E5-0F8AC494FEDA}"/>
              </a:ext>
            </a:extLst>
          </p:cNvPr>
          <p:cNvSpPr txBox="1">
            <a:spLocks/>
          </p:cNvSpPr>
          <p:nvPr/>
        </p:nvSpPr>
        <p:spPr>
          <a:xfrm>
            <a:off x="838243" y="344949"/>
            <a:ext cx="10515557" cy="760997"/>
          </a:xfrm>
          <a:prstGeom prst="rect">
            <a:avLst/>
          </a:prstGeom>
          <a:noFill/>
          <a:ln>
            <a:noFill/>
          </a:ln>
        </p:spPr>
        <p:txBody>
          <a:bodyPr spcFirstLastPara="1" vert="horz" wrap="square" lIns="91425" tIns="45700" rIns="91425" bIns="45700" rtlCol="0" anchor="b" anchorCtr="0">
            <a:normAutofit/>
          </a:bodyPr>
          <a:lstStyle>
            <a:lvl1pPr algn="ctr" defTabSz="914400" rtl="0" eaLnBrk="1" latinLnBrk="0" hangingPunct="1">
              <a:lnSpc>
                <a:spcPct val="90000"/>
              </a:lnSpc>
              <a:spcBef>
                <a:spcPct val="0"/>
              </a:spcBef>
              <a:buNone/>
              <a:defRPr sz="3200" b="1" kern="1200">
                <a:solidFill>
                  <a:schemeClr val="bg2"/>
                </a:solidFill>
                <a:latin typeface="Segoe UI" panose="020B0502040204020203" pitchFamily="34" charset="0"/>
                <a:ea typeface="+mj-ea"/>
                <a:cs typeface="Segoe UI" panose="020B0502040204020203" pitchFamily="34" charset="0"/>
              </a:defRPr>
            </a:lvl1pPr>
          </a:lstStyle>
          <a:p>
            <a:pPr>
              <a:spcBef>
                <a:spcPts val="0"/>
              </a:spcBef>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23</a:t>
            </a:r>
          </a:p>
        </p:txBody>
      </p:sp>
    </p:spTree>
    <p:extLst>
      <p:ext uri="{BB962C8B-B14F-4D97-AF65-F5344CB8AC3E}">
        <p14:creationId xmlns:p14="http://schemas.microsoft.com/office/powerpoint/2010/main" val="96652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1;p31">
            <a:extLst>
              <a:ext uri="{FF2B5EF4-FFF2-40B4-BE49-F238E27FC236}">
                <a16:creationId xmlns:a16="http://schemas.microsoft.com/office/drawing/2014/main" id="{557F896E-1214-E192-A6FE-61AD6BC8039F}"/>
              </a:ext>
            </a:extLst>
          </p:cNvPr>
          <p:cNvSpPr txBox="1">
            <a:spLocks/>
          </p:cNvSpPr>
          <p:nvPr/>
        </p:nvSpPr>
        <p:spPr>
          <a:xfrm>
            <a:off x="789750" y="1695491"/>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latin typeface="Segoe UI" panose="020B0502040204020203" pitchFamily="34" charset="0"/>
                <a:ea typeface="Quattrocento Sans" panose="020B0502050000020003" pitchFamily="34" charset="0"/>
                <a:cs typeface="Segoe UI" panose="020B0502040204020203" pitchFamily="34" charset="0"/>
              </a:rPr>
              <a:t>How many hours of </a:t>
            </a:r>
            <a:r>
              <a:rPr lang="en-US" sz="2000" b="1" dirty="0">
                <a:latin typeface="Segoe UI" panose="020B0502040204020203" pitchFamily="34" charset="0"/>
                <a:ea typeface="Quattrocento Sans" panose="020B0502050000020003" pitchFamily="34" charset="0"/>
                <a:cs typeface="Segoe UI" panose="020B0502040204020203" pitchFamily="34" charset="0"/>
              </a:rPr>
              <a:t>Institute’s courses are digitalized and uploaded on iGOT</a:t>
            </a:r>
            <a:endParaRPr lang="en-US" sz="2000" dirty="0">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9A8057DA-2ECC-5368-5373-E107E16AAEF1}"/>
              </a:ext>
            </a:extLst>
          </p:cNvPr>
          <p:cNvGraphicFramePr>
            <a:graphicFrameLocks noGrp="1"/>
          </p:cNvGraphicFramePr>
          <p:nvPr>
            <p:extLst>
              <p:ext uri="{D42A27DB-BD31-4B8C-83A1-F6EECF244321}">
                <p14:modId xmlns:p14="http://schemas.microsoft.com/office/powerpoint/2010/main" val="4091670689"/>
              </p:ext>
            </p:extLst>
          </p:nvPr>
        </p:nvGraphicFramePr>
        <p:xfrm>
          <a:off x="788136" y="2473217"/>
          <a:ext cx="10580914" cy="2672548"/>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not uploaded any content on iGOT. </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5-15 hours </a:t>
                      </a:r>
                      <a:r>
                        <a:rPr lang="en-IN" sz="1600">
                          <a:effectLst/>
                          <a:latin typeface="Segoe UI" panose="020B0502040204020203" pitchFamily="34" charset="0"/>
                          <a:ea typeface="Quattrocento Sans" panose="020B0502050000020003" pitchFamily="34" charset="0"/>
                          <a:cs typeface="Segoe UI" panose="020B0502040204020203" pitchFamily="34" charset="0"/>
                        </a:rPr>
                        <a:t>of training content are digitalized and uploaded on iGOT.</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15-25 hours</a:t>
                      </a:r>
                      <a:r>
                        <a:rPr lang="en-IN" sz="1600">
                          <a:effectLst/>
                          <a:latin typeface="Segoe UI" panose="020B0502040204020203" pitchFamily="34" charset="0"/>
                          <a:ea typeface="Quattrocento Sans" panose="020B0502050000020003" pitchFamily="34" charset="0"/>
                          <a:cs typeface="Segoe UI" panose="020B0502040204020203" pitchFamily="34" charset="0"/>
                        </a:rPr>
                        <a:t> of training content are digitalized and uploaded on iGOT and have a 4-star rating or above.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b="1">
                          <a:effectLst/>
                          <a:latin typeface="Segoe UI" panose="020B0502040204020203" pitchFamily="34" charset="0"/>
                          <a:ea typeface="Quattrocento Sans" panose="020B0502050000020003" pitchFamily="34" charset="0"/>
                          <a:cs typeface="Segoe UI" panose="020B0502040204020203" pitchFamily="34" charset="0"/>
                        </a:rPr>
                        <a:t>25-50 hours </a:t>
                      </a:r>
                      <a:r>
                        <a:rPr lang="en-IN" sz="1600">
                          <a:effectLst/>
                          <a:latin typeface="Segoe UI" panose="020B0502040204020203" pitchFamily="34" charset="0"/>
                          <a:ea typeface="Quattrocento Sans" panose="020B0502050000020003" pitchFamily="34" charset="0"/>
                          <a:cs typeface="Segoe UI" panose="020B0502040204020203" pitchFamily="34" charset="0"/>
                        </a:rPr>
                        <a:t>of training content are digitalized and uploaded on iGOT and have a 4-star rating or above.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600" b="1">
                          <a:solidFill>
                            <a:srgbClr val="000000"/>
                          </a:solidFill>
                          <a:effectLst/>
                          <a:latin typeface="Segoe UI" panose="020B0502040204020203" pitchFamily="34" charset="0"/>
                          <a:ea typeface="Arial Unicode MS"/>
                          <a:cs typeface="Segoe UI" panose="020B0502040204020203" pitchFamily="34" charset="0"/>
                        </a:rPr>
                        <a:t>≥50</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t>
                      </a:r>
                      <a:r>
                        <a:rPr lang="en-IN" sz="16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hours </a:t>
                      </a:r>
                      <a:r>
                        <a:rPr lang="en-IN" sz="16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of training content are digitalized and uploaded on iGOT and have a 4-star rating or above.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4945FACC-638E-8C55-4304-6A7577E8981B}"/>
              </a:ext>
            </a:extLst>
          </p:cNvPr>
          <p:cNvSpPr>
            <a:spLocks noGrp="1"/>
          </p:cNvSpPr>
          <p:nvPr>
            <p:ph type="sldNum" sz="quarter" idx="12"/>
          </p:nvPr>
        </p:nvSpPr>
        <p:spPr/>
        <p:txBody>
          <a:bodyPr/>
          <a:lstStyle/>
          <a:p>
            <a:fld id="{92C30855-3FBF-4085-B7F0-FFA2576C87E5}" type="slidenum">
              <a:rPr lang="en-IN" smtClean="0"/>
              <a:t>32</a:t>
            </a:fld>
            <a:endParaRPr lang="en-IN"/>
          </a:p>
        </p:txBody>
      </p:sp>
      <p:sp>
        <p:nvSpPr>
          <p:cNvPr id="8" name="Google Shape;115;p3">
            <a:extLst>
              <a:ext uri="{FF2B5EF4-FFF2-40B4-BE49-F238E27FC236}">
                <a16:creationId xmlns:a16="http://schemas.microsoft.com/office/drawing/2014/main" id="{A2C38CD3-C0AF-2B7E-7C5A-DCD277DE802F}"/>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24</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644749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7;p32">
            <a:extLst>
              <a:ext uri="{FF2B5EF4-FFF2-40B4-BE49-F238E27FC236}">
                <a16:creationId xmlns:a16="http://schemas.microsoft.com/office/drawing/2014/main" id="{CBA275F5-69B3-B876-A70D-82F966136948}"/>
              </a:ext>
            </a:extLst>
          </p:cNvPr>
          <p:cNvSpPr txBox="1">
            <a:spLocks/>
          </p:cNvSpPr>
          <p:nvPr/>
        </p:nvSpPr>
        <p:spPr>
          <a:xfrm>
            <a:off x="788136" y="1637737"/>
            <a:ext cx="10580914"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2600"/>
              <a:buFont typeface="Arial" panose="020B0604020202020204" pitchFamily="34" charset="0"/>
              <a:buNone/>
            </a:pPr>
            <a:r>
              <a:rPr lang="en-US" sz="2000" b="1" dirty="0">
                <a:latin typeface="Segoe UI" panose="020B0502040204020203" pitchFamily="34" charset="0"/>
                <a:ea typeface="Quattrocento Sans" panose="020B0502050000020003" pitchFamily="34" charset="0"/>
                <a:cs typeface="Segoe UI" panose="020B0502040204020203" pitchFamily="34" charset="0"/>
              </a:rPr>
              <a:t>What percentage of the institute’s courses are hybrid? (iGOT/ Learning Management System - online + offline)</a:t>
            </a:r>
            <a:endParaRPr lang="en-US" sz="2000" b="1"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54F303B2-69A7-BC01-90D9-05634157EBC5}"/>
              </a:ext>
            </a:extLst>
          </p:cNvPr>
          <p:cNvGraphicFramePr>
            <a:graphicFrameLocks noGrp="1"/>
          </p:cNvGraphicFramePr>
          <p:nvPr>
            <p:extLst>
              <p:ext uri="{D42A27DB-BD31-4B8C-83A1-F6EECF244321}">
                <p14:modId xmlns:p14="http://schemas.microsoft.com/office/powerpoint/2010/main" val="3230531616"/>
              </p:ext>
            </p:extLst>
          </p:nvPr>
        </p:nvGraphicFramePr>
        <p:xfrm>
          <a:off x="788136" y="2617596"/>
          <a:ext cx="10580914" cy="173490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The institute does not have any hybrid courses.</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&lt;50% </a:t>
                      </a:r>
                      <a:r>
                        <a:rPr lang="en-IN" sz="1500">
                          <a:effectLst/>
                          <a:latin typeface="Segoe UI" panose="020B0502040204020203" pitchFamily="34" charset="0"/>
                          <a:ea typeface="Quattrocento Sans" panose="020B0502050000020003" pitchFamily="34" charset="0"/>
                          <a:cs typeface="Segoe UI" panose="020B0502040204020203" pitchFamily="34" charset="0"/>
                        </a:rPr>
                        <a:t>of the training courses are hybrid.</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50-70% </a:t>
                      </a:r>
                      <a:r>
                        <a:rPr lang="en-IN" sz="1500">
                          <a:effectLst/>
                          <a:latin typeface="Segoe UI" panose="020B0502040204020203" pitchFamily="34" charset="0"/>
                          <a:ea typeface="Quattrocento Sans" panose="020B0502050000020003" pitchFamily="34" charset="0"/>
                          <a:cs typeface="Segoe UI" panose="020B0502040204020203" pitchFamily="34" charset="0"/>
                        </a:rPr>
                        <a:t>of the training courses are hybrid.</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70-90% </a:t>
                      </a:r>
                      <a:r>
                        <a:rPr lang="en-IN" sz="1500">
                          <a:effectLst/>
                          <a:latin typeface="Segoe UI" panose="020B0502040204020203" pitchFamily="34" charset="0"/>
                          <a:ea typeface="Quattrocento Sans" panose="020B0502050000020003" pitchFamily="34" charset="0"/>
                          <a:cs typeface="Segoe UI" panose="020B0502040204020203" pitchFamily="34" charset="0"/>
                        </a:rPr>
                        <a:t>of the training courses are hybrid.</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500" b="1">
                          <a:effectLst/>
                          <a:latin typeface="Segoe UI" panose="020B0502040204020203" pitchFamily="34" charset="0"/>
                          <a:ea typeface="Quattrocento Sans" panose="020B0502050000020003" pitchFamily="34" charset="0"/>
                          <a:cs typeface="Segoe UI" panose="020B0502040204020203" pitchFamily="34" charset="0"/>
                        </a:rPr>
                        <a:t>&gt;90% </a:t>
                      </a:r>
                      <a:r>
                        <a:rPr lang="en-IN" sz="1500">
                          <a:effectLst/>
                          <a:latin typeface="Segoe UI" panose="020B0502040204020203" pitchFamily="34" charset="0"/>
                          <a:ea typeface="Quattrocento Sans" panose="020B0502050000020003" pitchFamily="34" charset="0"/>
                          <a:cs typeface="Segoe UI" panose="020B0502040204020203" pitchFamily="34" charset="0"/>
                        </a:rPr>
                        <a:t>of the training courses are hybrid.</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6" name="Slide Number Placeholder 5">
            <a:extLst>
              <a:ext uri="{FF2B5EF4-FFF2-40B4-BE49-F238E27FC236}">
                <a16:creationId xmlns:a16="http://schemas.microsoft.com/office/drawing/2014/main" id="{D45E6CB9-0947-1329-FC24-2CF63D2DAC63}"/>
              </a:ext>
            </a:extLst>
          </p:cNvPr>
          <p:cNvSpPr>
            <a:spLocks noGrp="1"/>
          </p:cNvSpPr>
          <p:nvPr>
            <p:ph type="sldNum" sz="quarter" idx="12"/>
          </p:nvPr>
        </p:nvSpPr>
        <p:spPr/>
        <p:txBody>
          <a:bodyPr/>
          <a:lstStyle/>
          <a:p>
            <a:fld id="{92C30855-3FBF-4085-B7F0-FFA2576C87E5}" type="slidenum">
              <a:rPr lang="en-IN" smtClean="0"/>
              <a:t>33</a:t>
            </a:fld>
            <a:endParaRPr lang="en-IN"/>
          </a:p>
        </p:txBody>
      </p:sp>
      <p:sp>
        <p:nvSpPr>
          <p:cNvPr id="9" name="Title 8">
            <a:extLst>
              <a:ext uri="{FF2B5EF4-FFF2-40B4-BE49-F238E27FC236}">
                <a16:creationId xmlns:a16="http://schemas.microsoft.com/office/drawing/2014/main" id="{022C486D-4FD6-36F5-BFCE-53C4CCB79AC7}"/>
              </a:ext>
            </a:extLst>
          </p:cNvPr>
          <p:cNvSpPr>
            <a:spLocks noGrp="1"/>
          </p:cNvSpPr>
          <p:nvPr>
            <p:ph type="title"/>
          </p:nvPr>
        </p:nvSpPr>
        <p:spPr/>
        <p:txBody>
          <a:bodyPr/>
          <a:lstStyle/>
          <a:p>
            <a:r>
              <a:rPr lang="en-US"/>
              <a:t>Metric 25</a:t>
            </a:r>
          </a:p>
        </p:txBody>
      </p:sp>
    </p:spTree>
    <p:extLst>
      <p:ext uri="{BB962C8B-B14F-4D97-AF65-F5344CB8AC3E}">
        <p14:creationId xmlns:p14="http://schemas.microsoft.com/office/powerpoint/2010/main" val="786081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EA8FB5A-4843-8958-ABAF-4C86281C60F7}"/>
              </a:ext>
            </a:extLst>
          </p:cNvPr>
          <p:cNvGrpSpPr/>
          <p:nvPr/>
        </p:nvGrpSpPr>
        <p:grpSpPr>
          <a:xfrm>
            <a:off x="838201" y="1700213"/>
            <a:ext cx="10637998" cy="2736850"/>
            <a:chOff x="264160" y="4222219"/>
            <a:chExt cx="11673839" cy="1862666"/>
          </a:xfrm>
          <a:solidFill>
            <a:schemeClr val="accent5">
              <a:lumMod val="20000"/>
              <a:lumOff val="80000"/>
            </a:schemeClr>
          </a:solidFill>
        </p:grpSpPr>
        <p:sp>
          <p:nvSpPr>
            <p:cNvPr id="9" name="Google Shape;275;p63">
              <a:extLst>
                <a:ext uri="{FF2B5EF4-FFF2-40B4-BE49-F238E27FC236}">
                  <a16:creationId xmlns:a16="http://schemas.microsoft.com/office/drawing/2014/main" id="{A646DBEE-1DEE-91B6-BDA6-9419FEB5153C}"/>
                </a:ext>
              </a:extLst>
            </p:cNvPr>
            <p:cNvSpPr/>
            <p:nvPr/>
          </p:nvSpPr>
          <p:spPr>
            <a:xfrm>
              <a:off x="264160" y="4222219"/>
              <a:ext cx="11673839" cy="1862666"/>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1" name="Google Shape;276;p63">
              <a:extLst>
                <a:ext uri="{FF2B5EF4-FFF2-40B4-BE49-F238E27FC236}">
                  <a16:creationId xmlns:a16="http://schemas.microsoft.com/office/drawing/2014/main" id="{98512D8A-8659-8FD0-C122-D52FE2199829}"/>
                </a:ext>
              </a:extLst>
            </p:cNvPr>
            <p:cNvSpPr txBox="1"/>
            <p:nvPr/>
          </p:nvSpPr>
          <p:spPr>
            <a:xfrm>
              <a:off x="2937593" y="4276338"/>
              <a:ext cx="8738725" cy="1693333"/>
            </a:xfrm>
            <a:prstGeom prst="rect">
              <a:avLst/>
            </a:prstGeom>
            <a:grpFill/>
            <a:ln>
              <a:noFill/>
            </a:ln>
          </p:spPr>
          <p:txBody>
            <a:bodyPr spcFirstLastPara="1" wrap="square" lIns="64750" tIns="64750" rIns="64750" bIns="64750" anchor="ctr" anchorCtr="0">
              <a:noAutofit/>
            </a:bodyPr>
            <a:lstStyle/>
            <a:p>
              <a:pPr marL="0" marR="0" lvl="0" indent="0" algn="just" rtl="0">
                <a:lnSpc>
                  <a:spcPct val="150000"/>
                </a:lnSpc>
                <a:spcBef>
                  <a:spcPts val="595"/>
                </a:spcBef>
                <a:spcAft>
                  <a:spcPts val="0"/>
                </a:spcAft>
                <a:buNone/>
              </a:pPr>
              <a:r>
                <a:rPr lang="en-US" b="0" i="0" u="none" strike="noStrike" cap="none" dirty="0">
                  <a:latin typeface="Segoe UI" panose="020B0502040204020203" pitchFamily="34" charset="0"/>
                  <a:ea typeface="Quattrocento Sans"/>
                  <a:cs typeface="Segoe UI" panose="020B0502040204020203" pitchFamily="34" charset="0"/>
                  <a:sym typeface="Quattrocento Sans"/>
                </a:rPr>
                <a:t>The pillar aims to promote and assess the institute on c</a:t>
              </a:r>
              <a:r>
                <a:rPr lang="en-US" b="0" i="0" u="none" strike="noStrike" cap="none" dirty="0">
                  <a:latin typeface="Segoe UI" panose="020B0502040204020203" pitchFamily="34" charset="0"/>
                  <a:ea typeface="Arial"/>
                  <a:cs typeface="Segoe UI" panose="020B0502040204020203" pitchFamily="34" charset="0"/>
                  <a:sym typeface="Arial"/>
                </a:rPr>
                <a:t>ollaboration in terms of faculty hours and courses. This entails training hours of faculty spent at other institutes, faculty leveraged from other institutes, courses leveraged from other institutes, course contribution to others, and conduction of networking events by the institute while engaging industry experts.</a:t>
              </a:r>
              <a:endParaRPr b="1" i="0" u="none" strike="noStrike" cap="none" dirty="0">
                <a:latin typeface="Segoe UI" panose="020B0502040204020203" pitchFamily="34" charset="0"/>
                <a:ea typeface="Quattrocento Sans"/>
                <a:cs typeface="Segoe UI" panose="020B0502040204020203" pitchFamily="34" charset="0"/>
                <a:sym typeface="Quattrocento Sans"/>
              </a:endParaRPr>
            </a:p>
          </p:txBody>
        </p:sp>
      </p:grpSp>
      <p:sp>
        <p:nvSpPr>
          <p:cNvPr id="16" name="Slide Number Placeholder 15">
            <a:extLst>
              <a:ext uri="{FF2B5EF4-FFF2-40B4-BE49-F238E27FC236}">
                <a16:creationId xmlns:a16="http://schemas.microsoft.com/office/drawing/2014/main" id="{7467DEBF-8B9D-8F88-B665-EC66447B3B3C}"/>
              </a:ext>
            </a:extLst>
          </p:cNvPr>
          <p:cNvSpPr>
            <a:spLocks noGrp="1"/>
          </p:cNvSpPr>
          <p:nvPr>
            <p:ph type="sldNum" sz="quarter" idx="12"/>
          </p:nvPr>
        </p:nvSpPr>
        <p:spPr/>
        <p:txBody>
          <a:bodyPr/>
          <a:lstStyle/>
          <a:p>
            <a:fld id="{92C30855-3FBF-4085-B7F0-FFA2576C87E5}" type="slidenum">
              <a:rPr lang="en-IN" smtClean="0"/>
              <a:t>34</a:t>
            </a:fld>
            <a:endParaRPr lang="en-IN"/>
          </a:p>
        </p:txBody>
      </p:sp>
      <p:sp>
        <p:nvSpPr>
          <p:cNvPr id="6" name="Google Shape;115;p3">
            <a:extLst>
              <a:ext uri="{FF2B5EF4-FFF2-40B4-BE49-F238E27FC236}">
                <a16:creationId xmlns:a16="http://schemas.microsoft.com/office/drawing/2014/main" id="{A3DC9263-729A-5CF6-C1E1-E288E83028D2}"/>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6: Collaboration</a:t>
            </a:r>
          </a:p>
        </p:txBody>
      </p:sp>
      <p:sp>
        <p:nvSpPr>
          <p:cNvPr id="7" name="Rectangle: Rounded Corners 6">
            <a:extLst>
              <a:ext uri="{FF2B5EF4-FFF2-40B4-BE49-F238E27FC236}">
                <a16:creationId xmlns:a16="http://schemas.microsoft.com/office/drawing/2014/main" id="{5CA2730F-B8C1-B5ED-DAD9-C9D7098E074E}"/>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58C4447-F079-3241-4228-C383541DC81B}"/>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ers with solid fill">
            <a:extLst>
              <a:ext uri="{FF2B5EF4-FFF2-40B4-BE49-F238E27FC236}">
                <a16:creationId xmlns:a16="http://schemas.microsoft.com/office/drawing/2014/main" id="{9FF53555-91C6-9A49-2948-312E4D84A9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8508" y="2220838"/>
            <a:ext cx="1695600" cy="1695600"/>
          </a:xfrm>
          <a:prstGeom prst="rect">
            <a:avLst/>
          </a:prstGeom>
        </p:spPr>
      </p:pic>
      <p:sp>
        <p:nvSpPr>
          <p:cNvPr id="17" name="TextBox 16">
            <a:extLst>
              <a:ext uri="{FF2B5EF4-FFF2-40B4-BE49-F238E27FC236}">
                <a16:creationId xmlns:a16="http://schemas.microsoft.com/office/drawing/2014/main" id="{F3308880-E558-542B-AAC9-F492B88E5043}"/>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5</a:t>
            </a:r>
            <a:endParaRPr lang="en-US" sz="2400" b="1"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35F5B2A-3553-8C1D-557C-8760588C6682}"/>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15%</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64241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53;p33">
            <a:extLst>
              <a:ext uri="{FF2B5EF4-FFF2-40B4-BE49-F238E27FC236}">
                <a16:creationId xmlns:a16="http://schemas.microsoft.com/office/drawing/2014/main" id="{A462D4F6-62E8-8BF1-DBBB-1550331873F8}"/>
              </a:ext>
            </a:extLst>
          </p:cNvPr>
          <p:cNvSpPr txBox="1">
            <a:spLocks/>
          </p:cNvSpPr>
          <p:nvPr/>
        </p:nvSpPr>
        <p:spPr>
          <a:xfrm>
            <a:off x="770503" y="1752792"/>
            <a:ext cx="10633362"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What percentage of faculty members’ total training hours are spent at other institutes to deliver courses/course modules?</a:t>
            </a:r>
            <a:endParaRPr lang="en-US" sz="2000">
              <a:latin typeface="Segoe UI" panose="020B0502040204020203" pitchFamily="34" charset="0"/>
              <a:cs typeface="Segoe UI" panose="020B0502040204020203" pitchFamily="34" charset="0"/>
            </a:endParaRPr>
          </a:p>
        </p:txBody>
      </p:sp>
      <p:graphicFrame>
        <p:nvGraphicFramePr>
          <p:cNvPr id="10" name="Table 9">
            <a:extLst>
              <a:ext uri="{FF2B5EF4-FFF2-40B4-BE49-F238E27FC236}">
                <a16:creationId xmlns:a16="http://schemas.microsoft.com/office/drawing/2014/main" id="{BA3EC86D-5072-D5F2-6915-D8167A4BB1EF}"/>
              </a:ext>
            </a:extLst>
          </p:cNvPr>
          <p:cNvGraphicFramePr>
            <a:graphicFrameLocks noGrp="1"/>
          </p:cNvGraphicFramePr>
          <p:nvPr>
            <p:extLst>
              <p:ext uri="{D42A27DB-BD31-4B8C-83A1-F6EECF244321}">
                <p14:modId xmlns:p14="http://schemas.microsoft.com/office/powerpoint/2010/main" val="770149508"/>
              </p:ext>
            </p:extLst>
          </p:nvPr>
        </p:nvGraphicFramePr>
        <p:xfrm>
          <a:off x="788136" y="2771599"/>
          <a:ext cx="10580914" cy="1831300"/>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a:t>
                      </a:r>
                      <a:r>
                        <a:rPr lang="en-IN"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hours of the faculty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5-10% of the total training </a:t>
                      </a:r>
                      <a:r>
                        <a:rPr lang="en-IN"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hours of the faculty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10-15%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a:t>
                      </a:r>
                      <a:r>
                        <a:rPr lang="en-IN"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hours of the faculty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15-20%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a:t>
                      </a:r>
                      <a:r>
                        <a:rPr lang="en-IN"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hours of the faculty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a:t>
                      </a:r>
                      <a:r>
                        <a:rPr lang="en-IN"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hours of the faculty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D48BF70C-71E1-14E9-6575-47AC6674BB07}"/>
              </a:ext>
            </a:extLst>
          </p:cNvPr>
          <p:cNvSpPr>
            <a:spLocks noGrp="1"/>
          </p:cNvSpPr>
          <p:nvPr>
            <p:ph type="sldNum" sz="quarter" idx="12"/>
          </p:nvPr>
        </p:nvSpPr>
        <p:spPr/>
        <p:txBody>
          <a:bodyPr/>
          <a:lstStyle/>
          <a:p>
            <a:fld id="{92C30855-3FBF-4085-B7F0-FFA2576C87E5}" type="slidenum">
              <a:rPr lang="en-IN" smtClean="0"/>
              <a:t>35</a:t>
            </a:fld>
            <a:endParaRPr lang="en-IN"/>
          </a:p>
        </p:txBody>
      </p:sp>
      <p:sp>
        <p:nvSpPr>
          <p:cNvPr id="6" name="Title 5">
            <a:extLst>
              <a:ext uri="{FF2B5EF4-FFF2-40B4-BE49-F238E27FC236}">
                <a16:creationId xmlns:a16="http://schemas.microsoft.com/office/drawing/2014/main" id="{7E5E0145-DD00-60F2-B46B-8A5451C71CE0}"/>
              </a:ext>
            </a:extLst>
          </p:cNvPr>
          <p:cNvSpPr>
            <a:spLocks noGrp="1"/>
          </p:cNvSpPr>
          <p:nvPr>
            <p:ph type="title"/>
          </p:nvPr>
        </p:nvSpPr>
        <p:spPr/>
        <p:txBody>
          <a:bodyPr/>
          <a:lstStyle/>
          <a:p>
            <a:r>
              <a:rPr lang="en-US"/>
              <a:t>Metric 26</a:t>
            </a:r>
          </a:p>
        </p:txBody>
      </p:sp>
    </p:spTree>
    <p:extLst>
      <p:ext uri="{BB962C8B-B14F-4D97-AF65-F5344CB8AC3E}">
        <p14:creationId xmlns:p14="http://schemas.microsoft.com/office/powerpoint/2010/main" val="243557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69;p34">
            <a:extLst>
              <a:ext uri="{FF2B5EF4-FFF2-40B4-BE49-F238E27FC236}">
                <a16:creationId xmlns:a16="http://schemas.microsoft.com/office/drawing/2014/main" id="{0FABDF74-5353-5C50-B267-9F6C5A056B50}"/>
              </a:ext>
            </a:extLst>
          </p:cNvPr>
          <p:cNvSpPr txBox="1">
            <a:spLocks/>
          </p:cNvSpPr>
          <p:nvPr/>
        </p:nvSpPr>
        <p:spPr>
          <a:xfrm>
            <a:off x="788136" y="1708032"/>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has the institute leveraged faculty/subject matter experts/practitioners from other institutes/</a:t>
            </a:r>
            <a:r>
              <a:rPr lang="en-US" sz="2000" b="1" err="1">
                <a:solidFill>
                  <a:srgbClr val="000000"/>
                </a:solidFill>
                <a:latin typeface="Segoe UI" panose="020B0502040204020203" pitchFamily="34" charset="0"/>
                <a:cs typeface="Segoe UI" panose="020B0502040204020203" pitchFamily="34" charset="0"/>
              </a:rPr>
              <a:t>organisations</a:t>
            </a:r>
            <a:r>
              <a:rPr lang="en-US" sz="2000" b="1">
                <a:solidFill>
                  <a:srgbClr val="000000"/>
                </a:solidFill>
                <a:latin typeface="Segoe UI" panose="020B0502040204020203" pitchFamily="34" charset="0"/>
                <a:cs typeface="Segoe UI" panose="020B0502040204020203" pitchFamily="34" charset="0"/>
              </a:rPr>
              <a:t>/universities to deliver training in the past 2 years?</a:t>
            </a:r>
            <a:endParaRPr lang="en-US" sz="200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6D3BCBDC-7304-8114-EDA1-9CCDF82968CF}"/>
              </a:ext>
            </a:extLst>
          </p:cNvPr>
          <p:cNvGraphicFramePr>
            <a:graphicFrameLocks noGrp="1"/>
          </p:cNvGraphicFramePr>
          <p:nvPr>
            <p:extLst>
              <p:ext uri="{D42A27DB-BD31-4B8C-83A1-F6EECF244321}">
                <p14:modId xmlns:p14="http://schemas.microsoft.com/office/powerpoint/2010/main" val="1897633536"/>
              </p:ext>
            </p:extLst>
          </p:nvPr>
        </p:nvGraphicFramePr>
        <p:xfrm>
          <a:off x="838243" y="2749575"/>
          <a:ext cx="10434947" cy="1831300"/>
        </p:xfrm>
        <a:graphic>
          <a:graphicData uri="http://schemas.openxmlformats.org/drawingml/2006/table">
            <a:tbl>
              <a:tblPr/>
              <a:tblGrid>
                <a:gridCol w="1361856">
                  <a:extLst>
                    <a:ext uri="{9D8B030D-6E8A-4147-A177-3AD203B41FA5}">
                      <a16:colId xmlns:a16="http://schemas.microsoft.com/office/drawing/2014/main" val="3409572356"/>
                    </a:ext>
                  </a:extLst>
                </a:gridCol>
                <a:gridCol w="7461951">
                  <a:extLst>
                    <a:ext uri="{9D8B030D-6E8A-4147-A177-3AD203B41FA5}">
                      <a16:colId xmlns:a16="http://schemas.microsoft.com/office/drawing/2014/main" val="3213430600"/>
                    </a:ext>
                  </a:extLst>
                </a:gridCol>
                <a:gridCol w="1611140">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courses.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5-10%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courses.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10-15%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courses.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15-20%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courses.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total training courses.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2943AEB0-B419-801E-0F90-A50B7239F451}"/>
              </a:ext>
            </a:extLst>
          </p:cNvPr>
          <p:cNvSpPr>
            <a:spLocks noGrp="1"/>
          </p:cNvSpPr>
          <p:nvPr>
            <p:ph type="sldNum" sz="quarter" idx="12"/>
          </p:nvPr>
        </p:nvSpPr>
        <p:spPr/>
        <p:txBody>
          <a:bodyPr/>
          <a:lstStyle/>
          <a:p>
            <a:fld id="{92C30855-3FBF-4085-B7F0-FFA2576C87E5}" type="slidenum">
              <a:rPr lang="en-IN" smtClean="0"/>
              <a:t>36</a:t>
            </a:fld>
            <a:endParaRPr lang="en-IN"/>
          </a:p>
        </p:txBody>
      </p:sp>
      <p:sp>
        <p:nvSpPr>
          <p:cNvPr id="7" name="Google Shape;115;p3">
            <a:extLst>
              <a:ext uri="{FF2B5EF4-FFF2-40B4-BE49-F238E27FC236}">
                <a16:creationId xmlns:a16="http://schemas.microsoft.com/office/drawing/2014/main" id="{AC0826AE-2F5D-EFBF-3306-945D1076D9BF}"/>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a:t>
            </a:r>
            <a:r>
              <a:rPr lang="en-US">
                <a:ea typeface="Calibri"/>
                <a:sym typeface="Calibri"/>
              </a:rPr>
              <a:t>27</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241506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85;p35">
            <a:extLst>
              <a:ext uri="{FF2B5EF4-FFF2-40B4-BE49-F238E27FC236}">
                <a16:creationId xmlns:a16="http://schemas.microsoft.com/office/drawing/2014/main" id="{D3EC63E3-361E-986C-197E-67516888B958}"/>
              </a:ext>
            </a:extLst>
          </p:cNvPr>
          <p:cNvSpPr txBox="1">
            <a:spLocks/>
          </p:cNvSpPr>
          <p:nvPr/>
        </p:nvSpPr>
        <p:spPr>
          <a:xfrm>
            <a:off x="822950" y="1650833"/>
            <a:ext cx="10456460"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has the institute contributed courses/course material to other training institutions/Universities/Amrit Gyaan </a:t>
            </a:r>
            <a:r>
              <a:rPr lang="en-US" sz="2000" b="1" err="1">
                <a:solidFill>
                  <a:srgbClr val="000000"/>
                </a:solidFill>
                <a:latin typeface="Segoe UI" panose="020B0502040204020203" pitchFamily="34" charset="0"/>
                <a:cs typeface="Segoe UI" panose="020B0502040204020203" pitchFamily="34" charset="0"/>
              </a:rPr>
              <a:t>Kosh</a:t>
            </a:r>
            <a:r>
              <a:rPr lang="en-US" sz="2000" b="1">
                <a:solidFill>
                  <a:srgbClr val="000000"/>
                </a:solidFill>
                <a:latin typeface="Segoe UI" panose="020B0502040204020203" pitchFamily="34" charset="0"/>
                <a:cs typeface="Segoe UI" panose="020B0502040204020203" pitchFamily="34" charset="0"/>
              </a:rPr>
              <a:t> in the last 2 years? </a:t>
            </a:r>
            <a:r>
              <a:rPr lang="en-US" sz="2000">
                <a:solidFill>
                  <a:srgbClr val="000000"/>
                </a:solidFill>
                <a:latin typeface="Segoe UI" panose="020B0502040204020203" pitchFamily="34" charset="0"/>
                <a:cs typeface="Segoe UI" panose="020B0502040204020203" pitchFamily="34" charset="0"/>
              </a:rPr>
              <a:t>	</a:t>
            </a:r>
          </a:p>
          <a:p>
            <a:pPr marL="0" indent="0" algn="just">
              <a:spcBef>
                <a:spcPts val="0"/>
              </a:spcBef>
              <a:buClr>
                <a:srgbClr val="000000"/>
              </a:buClr>
              <a:buSzPts val="3200"/>
              <a:buFont typeface="Arial" panose="020B0604020202020204" pitchFamily="34" charset="0"/>
              <a:buNone/>
            </a:pPr>
            <a:endParaRPr lang="en-US" sz="2000">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6C3E0A2A-2BA5-7D31-ED74-C295515B9E52}"/>
              </a:ext>
            </a:extLst>
          </p:cNvPr>
          <p:cNvGraphicFramePr>
            <a:graphicFrameLocks noGrp="1"/>
          </p:cNvGraphicFramePr>
          <p:nvPr>
            <p:extLst>
              <p:ext uri="{D42A27DB-BD31-4B8C-83A1-F6EECF244321}">
                <p14:modId xmlns:p14="http://schemas.microsoft.com/office/powerpoint/2010/main" val="2268662961"/>
              </p:ext>
            </p:extLst>
          </p:nvPr>
        </p:nvGraphicFramePr>
        <p:xfrm>
          <a:off x="788136" y="2627387"/>
          <a:ext cx="10580914" cy="3086122"/>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1 </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contributed courses/course material to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 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contributed courses/course material to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6-10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3 </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contributed courses/course material to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11-15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contributed courses/course material to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16-20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contributed courses/course material to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6" name="Slide Number Placeholder 5">
            <a:extLst>
              <a:ext uri="{FF2B5EF4-FFF2-40B4-BE49-F238E27FC236}">
                <a16:creationId xmlns:a16="http://schemas.microsoft.com/office/drawing/2014/main" id="{CDDA00A0-67D7-18EE-CA8C-CFDCF94B72EC}"/>
              </a:ext>
            </a:extLst>
          </p:cNvPr>
          <p:cNvSpPr>
            <a:spLocks noGrp="1"/>
          </p:cNvSpPr>
          <p:nvPr>
            <p:ph type="sldNum" sz="quarter" idx="12"/>
          </p:nvPr>
        </p:nvSpPr>
        <p:spPr/>
        <p:txBody>
          <a:bodyPr/>
          <a:lstStyle/>
          <a:p>
            <a:fld id="{92C30855-3FBF-4085-B7F0-FFA2576C87E5}" type="slidenum">
              <a:rPr lang="en-IN" smtClean="0"/>
              <a:t>37</a:t>
            </a:fld>
            <a:endParaRPr lang="en-IN"/>
          </a:p>
        </p:txBody>
      </p:sp>
      <p:sp>
        <p:nvSpPr>
          <p:cNvPr id="9" name="Title 8">
            <a:extLst>
              <a:ext uri="{FF2B5EF4-FFF2-40B4-BE49-F238E27FC236}">
                <a16:creationId xmlns:a16="http://schemas.microsoft.com/office/drawing/2014/main" id="{0F88E3A6-0B80-5385-4297-472212D4C242}"/>
              </a:ext>
            </a:extLst>
          </p:cNvPr>
          <p:cNvSpPr>
            <a:spLocks noGrp="1"/>
          </p:cNvSpPr>
          <p:nvPr>
            <p:ph type="title"/>
          </p:nvPr>
        </p:nvSpPr>
        <p:spPr/>
        <p:txBody>
          <a:bodyPr/>
          <a:lstStyle/>
          <a:p>
            <a:r>
              <a:rPr lang="en-US"/>
              <a:t>Metric 28</a:t>
            </a:r>
          </a:p>
        </p:txBody>
      </p:sp>
    </p:spTree>
    <p:extLst>
      <p:ext uri="{BB962C8B-B14F-4D97-AF65-F5344CB8AC3E}">
        <p14:creationId xmlns:p14="http://schemas.microsoft.com/office/powerpoint/2010/main" val="839114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6">
            <a:extLst>
              <a:ext uri="{FF2B5EF4-FFF2-40B4-BE49-F238E27FC236}">
                <a16:creationId xmlns:a16="http://schemas.microsoft.com/office/drawing/2014/main" id="{22B57037-1344-78CE-45F6-D62E15301A3A}"/>
              </a:ext>
            </a:extLst>
          </p:cNvPr>
          <p:cNvSpPr txBox="1">
            <a:spLocks/>
          </p:cNvSpPr>
          <p:nvPr/>
        </p:nvSpPr>
        <p:spPr>
          <a:xfrm>
            <a:off x="788136" y="1626997"/>
            <a:ext cx="10615728"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leverage course/course material from other training institutions/Universities/Amrit Gyaan </a:t>
            </a:r>
            <a:r>
              <a:rPr lang="en-US" sz="2000" b="1" err="1">
                <a:solidFill>
                  <a:srgbClr val="000000"/>
                </a:solidFill>
                <a:latin typeface="Segoe UI" panose="020B0502040204020203" pitchFamily="34" charset="0"/>
                <a:cs typeface="Segoe UI" panose="020B0502040204020203" pitchFamily="34" charset="0"/>
              </a:rPr>
              <a:t>Kosh</a:t>
            </a:r>
            <a:r>
              <a:rPr lang="en-US" sz="2000" b="1">
                <a:solidFill>
                  <a:srgbClr val="000000"/>
                </a:solidFill>
                <a:latin typeface="Segoe UI" panose="020B0502040204020203" pitchFamily="34" charset="0"/>
                <a:cs typeface="Segoe UI" panose="020B0502040204020203" pitchFamily="34" charset="0"/>
              </a:rPr>
              <a:t> in the last 2 years? </a:t>
            </a:r>
            <a:r>
              <a:rPr lang="en-US" sz="2000">
                <a:solidFill>
                  <a:srgbClr val="000000"/>
                </a:solidFill>
                <a:latin typeface="Segoe UI" panose="020B0502040204020203" pitchFamily="34" charset="0"/>
                <a:cs typeface="Segoe UI" panose="020B0502040204020203" pitchFamily="34" charset="0"/>
              </a:rPr>
              <a:t>	</a:t>
            </a:r>
            <a:endParaRPr lang="en-US" sz="2000">
              <a:latin typeface="Segoe UI" panose="020B0502040204020203" pitchFamily="34" charset="0"/>
              <a:cs typeface="Segoe UI" panose="020B0502040204020203" pitchFamily="34" charset="0"/>
            </a:endParaRPr>
          </a:p>
        </p:txBody>
      </p:sp>
      <p:graphicFrame>
        <p:nvGraphicFramePr>
          <p:cNvPr id="10" name="Table 9">
            <a:extLst>
              <a:ext uri="{FF2B5EF4-FFF2-40B4-BE49-F238E27FC236}">
                <a16:creationId xmlns:a16="http://schemas.microsoft.com/office/drawing/2014/main" id="{C80F7479-442F-6EA2-03F3-E6195A0A5AA1}"/>
              </a:ext>
            </a:extLst>
          </p:cNvPr>
          <p:cNvGraphicFramePr>
            <a:graphicFrameLocks noGrp="1"/>
          </p:cNvGraphicFramePr>
          <p:nvPr>
            <p:extLst>
              <p:ext uri="{D42A27DB-BD31-4B8C-83A1-F6EECF244321}">
                <p14:modId xmlns:p14="http://schemas.microsoft.com/office/powerpoint/2010/main" val="1314204689"/>
              </p:ext>
            </p:extLst>
          </p:nvPr>
        </p:nvGraphicFramePr>
        <p:xfrm>
          <a:off x="788136" y="2647210"/>
          <a:ext cx="10580914" cy="3086122"/>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1 </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leveraged courses/course material from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 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leveraged courses/course material from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6-10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leveraged courses/course material from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11-15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leveraged courses/course material from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16-20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leveraged courses/course material from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&gt;20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training institutes/ universities/Amrit Gyaan </a:t>
                      </a:r>
                      <a:r>
                        <a:rPr lang="en-US" sz="16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Kosh</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A1A95AAD-2278-0567-5D25-470E4798A51B}"/>
              </a:ext>
            </a:extLst>
          </p:cNvPr>
          <p:cNvSpPr>
            <a:spLocks noGrp="1"/>
          </p:cNvSpPr>
          <p:nvPr>
            <p:ph type="sldNum" sz="quarter" idx="12"/>
          </p:nvPr>
        </p:nvSpPr>
        <p:spPr/>
        <p:txBody>
          <a:bodyPr/>
          <a:lstStyle/>
          <a:p>
            <a:fld id="{92C30855-3FBF-4085-B7F0-FFA2576C87E5}" type="slidenum">
              <a:rPr lang="en-IN" smtClean="0"/>
              <a:t>38</a:t>
            </a:fld>
            <a:endParaRPr lang="en-IN"/>
          </a:p>
        </p:txBody>
      </p:sp>
      <p:sp>
        <p:nvSpPr>
          <p:cNvPr id="6" name="Title 5">
            <a:extLst>
              <a:ext uri="{FF2B5EF4-FFF2-40B4-BE49-F238E27FC236}">
                <a16:creationId xmlns:a16="http://schemas.microsoft.com/office/drawing/2014/main" id="{AD540268-BCFC-E885-388F-56A4B98C33F7}"/>
              </a:ext>
            </a:extLst>
          </p:cNvPr>
          <p:cNvSpPr>
            <a:spLocks noGrp="1"/>
          </p:cNvSpPr>
          <p:nvPr>
            <p:ph type="title"/>
          </p:nvPr>
        </p:nvSpPr>
        <p:spPr/>
        <p:txBody>
          <a:bodyPr/>
          <a:lstStyle/>
          <a:p>
            <a:r>
              <a:rPr lang="en-US"/>
              <a:t>Metric 29</a:t>
            </a:r>
          </a:p>
        </p:txBody>
      </p:sp>
    </p:spTree>
    <p:extLst>
      <p:ext uri="{BB962C8B-B14F-4D97-AF65-F5344CB8AC3E}">
        <p14:creationId xmlns:p14="http://schemas.microsoft.com/office/powerpoint/2010/main" val="171570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71DA9C66-9579-2CA4-3A22-058FA0F1C6EA}"/>
              </a:ext>
            </a:extLst>
          </p:cNvPr>
          <p:cNvSpPr txBox="1">
            <a:spLocks/>
          </p:cNvSpPr>
          <p:nvPr/>
        </p:nvSpPr>
        <p:spPr>
          <a:xfrm>
            <a:off x="788137" y="1513542"/>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has the institute conducted and participated in networking events in the past 2 years? 	</a:t>
            </a:r>
          </a:p>
          <a:p>
            <a:pPr marL="0" indent="0" algn="just">
              <a:spcBef>
                <a:spcPts val="0"/>
              </a:spcBef>
              <a:buClr>
                <a:srgbClr val="000000"/>
              </a:buClr>
              <a:buSzPts val="3200"/>
              <a:buFont typeface="Arial" panose="020B0604020202020204" pitchFamily="34" charset="0"/>
              <a:buNone/>
            </a:pPr>
            <a:endParaRPr lang="en-US" sz="2000" b="1">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FAD3DE3A-0999-8328-EDA2-230FBE972C67}"/>
              </a:ext>
            </a:extLst>
          </p:cNvPr>
          <p:cNvGraphicFramePr>
            <a:graphicFrameLocks noGrp="1"/>
          </p:cNvGraphicFramePr>
          <p:nvPr>
            <p:extLst>
              <p:ext uri="{D42A27DB-BD31-4B8C-83A1-F6EECF244321}">
                <p14:modId xmlns:p14="http://schemas.microsoft.com/office/powerpoint/2010/main" val="2813412098"/>
              </p:ext>
            </p:extLst>
          </p:nvPr>
        </p:nvGraphicFramePr>
        <p:xfrm>
          <a:off x="788137" y="2421376"/>
          <a:ext cx="10580914" cy="3368632"/>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not conducted or participated in any networking events in the last 2 year.</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not conducted or organized any events but has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participated in networking events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organized by other institutes which are official in nature.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o</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rganized occasional networking events and participated in similar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events organized by other training institutes in the last 2 years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regularly organizes and participates in workshops and networking events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in the last 2 years, which also have participation from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prominent academic institutions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or engages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industry experts</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/non-governmental entities.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regularly organizes and participates in workshops, networking events in the last 2 years, which also have participation from prominent academic institutions and engage industry experts/non-governmental entities. </a:t>
                      </a: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The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participates and/or hosts international networking events.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6995B4FC-8A22-FF96-0D58-F17EA660BB41}"/>
              </a:ext>
            </a:extLst>
          </p:cNvPr>
          <p:cNvSpPr>
            <a:spLocks noGrp="1"/>
          </p:cNvSpPr>
          <p:nvPr>
            <p:ph type="sldNum" sz="quarter" idx="12"/>
          </p:nvPr>
        </p:nvSpPr>
        <p:spPr/>
        <p:txBody>
          <a:bodyPr/>
          <a:lstStyle/>
          <a:p>
            <a:fld id="{92C30855-3FBF-4085-B7F0-FFA2576C87E5}" type="slidenum">
              <a:rPr lang="en-IN" smtClean="0"/>
              <a:t>39</a:t>
            </a:fld>
            <a:endParaRPr lang="en-IN"/>
          </a:p>
        </p:txBody>
      </p:sp>
      <p:sp>
        <p:nvSpPr>
          <p:cNvPr id="9" name="Title 8">
            <a:extLst>
              <a:ext uri="{FF2B5EF4-FFF2-40B4-BE49-F238E27FC236}">
                <a16:creationId xmlns:a16="http://schemas.microsoft.com/office/drawing/2014/main" id="{6F737DAA-F2DA-946F-D950-8C012450BEAD}"/>
              </a:ext>
            </a:extLst>
          </p:cNvPr>
          <p:cNvSpPr>
            <a:spLocks noGrp="1"/>
          </p:cNvSpPr>
          <p:nvPr>
            <p:ph type="title"/>
          </p:nvPr>
        </p:nvSpPr>
        <p:spPr/>
        <p:txBody>
          <a:bodyPr/>
          <a:lstStyle/>
          <a:p>
            <a:r>
              <a:rPr lang="en-US"/>
              <a:t>Metric 30</a:t>
            </a:r>
          </a:p>
        </p:txBody>
      </p:sp>
    </p:spTree>
    <p:extLst>
      <p:ext uri="{BB962C8B-B14F-4D97-AF65-F5344CB8AC3E}">
        <p14:creationId xmlns:p14="http://schemas.microsoft.com/office/powerpoint/2010/main" val="4427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15;p3">
            <a:extLst>
              <a:ext uri="{FF2B5EF4-FFF2-40B4-BE49-F238E27FC236}">
                <a16:creationId xmlns:a16="http://schemas.microsoft.com/office/drawing/2014/main" id="{82EDE74E-58E4-3278-3CBE-621B649EA7BB}"/>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1: Training Needs Assessment and Course Design</a:t>
            </a:r>
          </a:p>
        </p:txBody>
      </p:sp>
      <p:sp>
        <p:nvSpPr>
          <p:cNvPr id="3" name="Slide Number Placeholder 2">
            <a:extLst>
              <a:ext uri="{FF2B5EF4-FFF2-40B4-BE49-F238E27FC236}">
                <a16:creationId xmlns:a16="http://schemas.microsoft.com/office/drawing/2014/main" id="{B7694E64-AAB7-3AEE-92F5-06C0C91B6FCD}"/>
              </a:ext>
            </a:extLst>
          </p:cNvPr>
          <p:cNvSpPr>
            <a:spLocks noGrp="1"/>
          </p:cNvSpPr>
          <p:nvPr>
            <p:ph type="sldNum" sz="quarter" idx="12"/>
          </p:nvPr>
        </p:nvSpPr>
        <p:spPr/>
        <p:txBody>
          <a:bodyPr/>
          <a:lstStyle/>
          <a:p>
            <a:fld id="{92C30855-3FBF-4085-B7F0-FFA2576C87E5}" type="slidenum">
              <a:rPr lang="en-IN" smtClean="0"/>
              <a:t>4</a:t>
            </a:fld>
            <a:endParaRPr lang="en-IN"/>
          </a:p>
        </p:txBody>
      </p:sp>
      <p:grpSp>
        <p:nvGrpSpPr>
          <p:cNvPr id="12" name="Group 11">
            <a:extLst>
              <a:ext uri="{FF2B5EF4-FFF2-40B4-BE49-F238E27FC236}">
                <a16:creationId xmlns:a16="http://schemas.microsoft.com/office/drawing/2014/main" id="{6F27A46E-6032-A07C-F301-8CC7B9858CB7}"/>
              </a:ext>
            </a:extLst>
          </p:cNvPr>
          <p:cNvGrpSpPr/>
          <p:nvPr/>
        </p:nvGrpSpPr>
        <p:grpSpPr>
          <a:xfrm>
            <a:off x="715800" y="1688271"/>
            <a:ext cx="10760398" cy="2770258"/>
            <a:chOff x="272788" y="2471319"/>
            <a:chExt cx="10760398" cy="1693333"/>
          </a:xfrm>
          <a:solidFill>
            <a:schemeClr val="accent5">
              <a:lumMod val="20000"/>
              <a:lumOff val="80000"/>
            </a:schemeClr>
          </a:solidFill>
        </p:grpSpPr>
        <p:sp>
          <p:nvSpPr>
            <p:cNvPr id="13" name="Google Shape;254;p62">
              <a:extLst>
                <a:ext uri="{FF2B5EF4-FFF2-40B4-BE49-F238E27FC236}">
                  <a16:creationId xmlns:a16="http://schemas.microsoft.com/office/drawing/2014/main" id="{CC892C0F-143F-FF06-472C-2EE2801E347E}"/>
                </a:ext>
              </a:extLst>
            </p:cNvPr>
            <p:cNvSpPr/>
            <p:nvPr/>
          </p:nvSpPr>
          <p:spPr>
            <a:xfrm>
              <a:off x="272788" y="2471319"/>
              <a:ext cx="10760398" cy="1693333"/>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4" name="Google Shape;255;p62">
              <a:extLst>
                <a:ext uri="{FF2B5EF4-FFF2-40B4-BE49-F238E27FC236}">
                  <a16:creationId xmlns:a16="http://schemas.microsoft.com/office/drawing/2014/main" id="{8A61C1D5-4BC9-29B4-3F09-DE6F6380238A}"/>
                </a:ext>
              </a:extLst>
            </p:cNvPr>
            <p:cNvSpPr txBox="1"/>
            <p:nvPr/>
          </p:nvSpPr>
          <p:spPr>
            <a:xfrm>
              <a:off x="2946219" y="2548289"/>
              <a:ext cx="7834852" cy="1539393"/>
            </a:xfrm>
            <a:prstGeom prst="rect">
              <a:avLst/>
            </a:prstGeom>
            <a:grpFill/>
            <a:ln>
              <a:noFill/>
            </a:ln>
          </p:spPr>
          <p:txBody>
            <a:bodyPr spcFirstLastPara="1" wrap="square" lIns="68575" tIns="68575" rIns="68575" bIns="68575" anchor="ctr" anchorCtr="0">
              <a:noAutofit/>
            </a:bodyPr>
            <a:lstStyle/>
            <a:p>
              <a:pPr marL="0" marR="0" lvl="0" indent="0" algn="just" rtl="0">
                <a:lnSpc>
                  <a:spcPct val="150000"/>
                </a:lnSpc>
                <a:spcBef>
                  <a:spcPts val="630"/>
                </a:spcBef>
                <a:spcAft>
                  <a:spcPts val="0"/>
                </a:spcAft>
                <a:buNone/>
              </a:pPr>
              <a:r>
                <a:rPr lang="en-US" b="0" i="0" u="none" strike="noStrike" cap="none" dirty="0">
                  <a:solidFill>
                    <a:schemeClr val="tx1"/>
                  </a:solidFill>
                  <a:latin typeface="Segoe UI" panose="020B0502040204020203" pitchFamily="34" charset="0"/>
                  <a:ea typeface="Quattrocento Sans"/>
                  <a:cs typeface="Segoe UI" panose="020B0502040204020203" pitchFamily="34" charset="0"/>
                  <a:sym typeface="Quattrocento Sans"/>
                </a:rPr>
                <a:t>This pillar assesses the institute on the presence of SOPs/ Manuals for conducting TNA, presence of in-house capacity for TNA, extent of collaboration with stakeholders, conduction of course-competency mapping, and presence of SOPs for tenure based/on-demand courses.</a:t>
              </a:r>
              <a:endParaRPr dirty="0">
                <a:solidFill>
                  <a:schemeClr val="tx1"/>
                </a:solidFill>
                <a:latin typeface="Segoe UI" panose="020B0502040204020203" pitchFamily="34" charset="0"/>
                <a:cs typeface="Segoe UI" panose="020B0502040204020203" pitchFamily="34" charset="0"/>
              </a:endParaRPr>
            </a:p>
          </p:txBody>
        </p:sp>
      </p:grpSp>
      <p:pic>
        <p:nvPicPr>
          <p:cNvPr id="15" name="Graphic 14" descr="Blueprint with solid fill">
            <a:extLst>
              <a:ext uri="{FF2B5EF4-FFF2-40B4-BE49-F238E27FC236}">
                <a16:creationId xmlns:a16="http://schemas.microsoft.com/office/drawing/2014/main" id="{F99EBD67-BE24-30C4-F650-987B4F19DA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4006" y="2141219"/>
            <a:ext cx="1697019" cy="1697019"/>
          </a:xfrm>
          <a:prstGeom prst="rect">
            <a:avLst/>
          </a:prstGeom>
        </p:spPr>
      </p:pic>
      <p:sp>
        <p:nvSpPr>
          <p:cNvPr id="16" name="Rectangle: Rounded Corners 15">
            <a:extLst>
              <a:ext uri="{FF2B5EF4-FFF2-40B4-BE49-F238E27FC236}">
                <a16:creationId xmlns:a16="http://schemas.microsoft.com/office/drawing/2014/main" id="{72EF0109-C14E-A694-7F79-B486B0B069A4}"/>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07BA7A40-7244-640E-A548-75026DBB13AF}"/>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59A6AE-CF82-FC49-4901-EC117AFB13DD}"/>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5</a:t>
            </a:r>
            <a:endParaRPr lang="en-US" sz="2400" b="1"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1CA7D4A2-F06D-217A-71FA-C16112D15A5F}"/>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10%</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8359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035D144-BEFF-F5BA-622F-08BA1245BBC7}"/>
              </a:ext>
            </a:extLst>
          </p:cNvPr>
          <p:cNvGrpSpPr/>
          <p:nvPr/>
        </p:nvGrpSpPr>
        <p:grpSpPr>
          <a:xfrm>
            <a:off x="715801" y="1700213"/>
            <a:ext cx="10760398" cy="2725237"/>
            <a:chOff x="184827" y="2220119"/>
            <a:chExt cx="11748094" cy="2973571"/>
          </a:xfrm>
          <a:solidFill>
            <a:schemeClr val="accent5">
              <a:lumMod val="20000"/>
              <a:lumOff val="80000"/>
            </a:schemeClr>
          </a:solidFill>
        </p:grpSpPr>
        <p:sp>
          <p:nvSpPr>
            <p:cNvPr id="8" name="Google Shape;284;p64">
              <a:extLst>
                <a:ext uri="{FF2B5EF4-FFF2-40B4-BE49-F238E27FC236}">
                  <a16:creationId xmlns:a16="http://schemas.microsoft.com/office/drawing/2014/main" id="{DED1755D-3882-15A7-D62D-FE0F9782F7FC}"/>
                </a:ext>
              </a:extLst>
            </p:cNvPr>
            <p:cNvSpPr/>
            <p:nvPr/>
          </p:nvSpPr>
          <p:spPr>
            <a:xfrm>
              <a:off x="184827" y="2220119"/>
              <a:ext cx="11748094" cy="2973571"/>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3" name="Google Shape;285;p64">
              <a:extLst>
                <a:ext uri="{FF2B5EF4-FFF2-40B4-BE49-F238E27FC236}">
                  <a16:creationId xmlns:a16="http://schemas.microsoft.com/office/drawing/2014/main" id="{2788BE11-FE3D-9F2F-A5B2-BCBD900CA69A}"/>
                </a:ext>
              </a:extLst>
            </p:cNvPr>
            <p:cNvSpPr txBox="1"/>
            <p:nvPr/>
          </p:nvSpPr>
          <p:spPr>
            <a:xfrm>
              <a:off x="3099927" y="2490444"/>
              <a:ext cx="8330982" cy="2703246"/>
            </a:xfrm>
            <a:prstGeom prst="rect">
              <a:avLst/>
            </a:prstGeom>
            <a:grpFill/>
            <a:ln>
              <a:noFill/>
            </a:ln>
          </p:spPr>
          <p:txBody>
            <a:bodyPr spcFirstLastPara="1" wrap="square" lIns="68575" tIns="68575" rIns="68575" bIns="68575" anchor="ctr" anchorCtr="0">
              <a:noAutofit/>
            </a:bodyPr>
            <a:lstStyle/>
            <a:p>
              <a:pPr marL="0" marR="0" lvl="0" indent="0" algn="just" rtl="0">
                <a:lnSpc>
                  <a:spcPct val="150000"/>
                </a:lnSpc>
                <a:spcBef>
                  <a:spcPts val="630"/>
                </a:spcBef>
                <a:spcAft>
                  <a:spcPts val="0"/>
                </a:spcAft>
                <a:buNone/>
              </a:pPr>
              <a:r>
                <a:rPr lang="en-US" b="0" i="0" u="none" strike="noStrike" cap="none" dirty="0">
                  <a:latin typeface="Segoe UI" panose="020B0502040204020203" pitchFamily="34" charset="0"/>
                  <a:ea typeface="Quattrocento Sans"/>
                  <a:cs typeface="Segoe UI" panose="020B0502040204020203" pitchFamily="34" charset="0"/>
                  <a:sym typeface="Quattrocento Sans"/>
                </a:rPr>
                <a:t>This pillar enquires the institute regarding  well-defined procedures </a:t>
              </a:r>
              <a:r>
                <a:rPr lang="en-US" dirty="0">
                  <a:latin typeface="Segoe UI" panose="020B0502040204020203" pitchFamily="34" charset="0"/>
                  <a:ea typeface="Quattrocento Sans"/>
                  <a:cs typeface="Segoe UI" panose="020B0502040204020203" pitchFamily="34" charset="0"/>
                  <a:sym typeface="Quattrocento Sans"/>
                </a:rPr>
                <a:t>and</a:t>
              </a:r>
              <a:r>
                <a:rPr lang="en-US" b="0" i="0" u="none" strike="noStrike" cap="none" dirty="0">
                  <a:latin typeface="Segoe UI" panose="020B0502040204020203" pitchFamily="34" charset="0"/>
                  <a:ea typeface="Quattrocento Sans"/>
                  <a:cs typeface="Segoe UI" panose="020B0502040204020203" pitchFamily="34" charset="0"/>
                  <a:sym typeface="Quattrocento Sans"/>
                </a:rPr>
                <a:t> defined mechanism for figuring out learning and training effectiveness, presence of standard documents on learning outcomes. Presence and adherence of pre-during-post training evaluation procedures along with the extent of tracking learner progression, and utilization external faculty for evaluating trainees.</a:t>
              </a:r>
              <a:endParaRPr b="1" i="0" u="none" strike="noStrike" cap="none" dirty="0">
                <a:latin typeface="Segoe UI" panose="020B0502040204020203" pitchFamily="34" charset="0"/>
                <a:ea typeface="Quattrocento Sans"/>
                <a:cs typeface="Segoe UI" panose="020B0502040204020203" pitchFamily="34" charset="0"/>
                <a:sym typeface="Quattrocento Sans"/>
              </a:endParaRPr>
            </a:p>
            <a:p>
              <a:pPr marL="0" marR="0" lvl="0" indent="0" algn="just" rtl="0">
                <a:lnSpc>
                  <a:spcPct val="90000"/>
                </a:lnSpc>
                <a:spcBef>
                  <a:spcPts val="630"/>
                </a:spcBef>
                <a:spcAft>
                  <a:spcPts val="0"/>
                </a:spcAft>
                <a:buNone/>
              </a:pPr>
              <a:endParaRPr b="1" i="0" u="none" strike="noStrike" cap="none" dirty="0">
                <a:latin typeface="Segoe UI" panose="020B0502040204020203" pitchFamily="34" charset="0"/>
                <a:ea typeface="Quattrocento Sans"/>
                <a:cs typeface="Segoe UI" panose="020B0502040204020203" pitchFamily="34" charset="0"/>
                <a:sym typeface="Quattrocento Sans"/>
              </a:endParaRPr>
            </a:p>
          </p:txBody>
        </p:sp>
      </p:grpSp>
      <p:sp>
        <p:nvSpPr>
          <p:cNvPr id="16" name="Slide Number Placeholder 15">
            <a:extLst>
              <a:ext uri="{FF2B5EF4-FFF2-40B4-BE49-F238E27FC236}">
                <a16:creationId xmlns:a16="http://schemas.microsoft.com/office/drawing/2014/main" id="{33EB07AB-02E1-CD94-0D87-6475EED1A839}"/>
              </a:ext>
            </a:extLst>
          </p:cNvPr>
          <p:cNvSpPr>
            <a:spLocks noGrp="1"/>
          </p:cNvSpPr>
          <p:nvPr>
            <p:ph type="sldNum" sz="quarter" idx="12"/>
          </p:nvPr>
        </p:nvSpPr>
        <p:spPr/>
        <p:txBody>
          <a:bodyPr/>
          <a:lstStyle/>
          <a:p>
            <a:fld id="{92C30855-3FBF-4085-B7F0-FFA2576C87E5}" type="slidenum">
              <a:rPr lang="en-IN" smtClean="0"/>
              <a:t>40</a:t>
            </a:fld>
            <a:endParaRPr lang="en-IN"/>
          </a:p>
        </p:txBody>
      </p:sp>
      <p:sp>
        <p:nvSpPr>
          <p:cNvPr id="5" name="Google Shape;115;p3">
            <a:extLst>
              <a:ext uri="{FF2B5EF4-FFF2-40B4-BE49-F238E27FC236}">
                <a16:creationId xmlns:a16="http://schemas.microsoft.com/office/drawing/2014/main" id="{7D561CEC-6670-08DB-20CA-C65E8BA125E2}"/>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7: Training Evaluation and Quality Assurance</a:t>
            </a:r>
          </a:p>
        </p:txBody>
      </p:sp>
      <p:sp>
        <p:nvSpPr>
          <p:cNvPr id="9" name="Rectangle: Rounded Corners 8">
            <a:extLst>
              <a:ext uri="{FF2B5EF4-FFF2-40B4-BE49-F238E27FC236}">
                <a16:creationId xmlns:a16="http://schemas.microsoft.com/office/drawing/2014/main" id="{F9B6797C-82B4-6741-00CF-806D14AD3D13}"/>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60AEA98-8538-CF1D-4908-1FCB430B8039}"/>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Clipboard Partially Checked with solid fill">
            <a:extLst>
              <a:ext uri="{FF2B5EF4-FFF2-40B4-BE49-F238E27FC236}">
                <a16:creationId xmlns:a16="http://schemas.microsoft.com/office/drawing/2014/main" id="{DE061F32-79BF-6D34-7726-55AFD7C4C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3011" y="2135867"/>
            <a:ext cx="1695600" cy="1695600"/>
          </a:xfrm>
          <a:prstGeom prst="rect">
            <a:avLst/>
          </a:prstGeom>
        </p:spPr>
      </p:pic>
      <p:sp>
        <p:nvSpPr>
          <p:cNvPr id="18" name="TextBox 17">
            <a:extLst>
              <a:ext uri="{FF2B5EF4-FFF2-40B4-BE49-F238E27FC236}">
                <a16:creationId xmlns:a16="http://schemas.microsoft.com/office/drawing/2014/main" id="{6D4A126E-6348-BE68-94DE-6922681ED7FC}"/>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6</a:t>
            </a:r>
            <a:endParaRPr lang="en-US" sz="2400" b="1" dirty="0">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7253A026-AA60-3545-FCBD-80E87E4B0E20}"/>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10%</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05160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751468FB-6989-F3FF-F509-472D4163C9BB}"/>
              </a:ext>
            </a:extLst>
          </p:cNvPr>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1800" b="1">
                <a:solidFill>
                  <a:srgbClr val="000000"/>
                </a:solidFill>
                <a:latin typeface="Segoe UI" panose="020B0502040204020203" pitchFamily="34" charset="0"/>
                <a:cs typeface="Segoe UI" panose="020B0502040204020203" pitchFamily="34" charset="0"/>
              </a:rPr>
              <a:t>To what extent does the institute have well-defined procedures for updating training courses? </a:t>
            </a:r>
            <a:endParaRPr lang="en-US" sz="1800">
              <a:solidFill>
                <a:srgbClr val="000000"/>
              </a:solidFill>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83254A1F-270F-42BA-5CD5-4B19D2585740}"/>
              </a:ext>
            </a:extLst>
          </p:cNvPr>
          <p:cNvGraphicFramePr>
            <a:graphicFrameLocks noGrp="1"/>
          </p:cNvGraphicFramePr>
          <p:nvPr>
            <p:extLst>
              <p:ext uri="{D42A27DB-BD31-4B8C-83A1-F6EECF244321}">
                <p14:modId xmlns:p14="http://schemas.microsoft.com/office/powerpoint/2010/main" val="3643484742"/>
              </p:ext>
            </p:extLst>
          </p:nvPr>
        </p:nvGraphicFramePr>
        <p:xfrm>
          <a:off x="788137" y="2323513"/>
          <a:ext cx="10580914" cy="2648542"/>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 standard operating processes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updating training courses.</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has well defined procedures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updating core training courses,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but these are not followed.</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well defined procedures for updating core training courses on an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as-needed basis.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well defined procedures for updating  and revising core training courses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followed periodically</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well defined procedures for updating and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revising all training courses followed periodically.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A6CFF394-6395-7B41-8C84-62A5396EC013}"/>
              </a:ext>
            </a:extLst>
          </p:cNvPr>
          <p:cNvSpPr>
            <a:spLocks noGrp="1"/>
          </p:cNvSpPr>
          <p:nvPr>
            <p:ph type="sldNum" sz="quarter" idx="12"/>
          </p:nvPr>
        </p:nvSpPr>
        <p:spPr/>
        <p:txBody>
          <a:bodyPr/>
          <a:lstStyle/>
          <a:p>
            <a:fld id="{92C30855-3FBF-4085-B7F0-FFA2576C87E5}" type="slidenum">
              <a:rPr lang="en-IN" smtClean="0"/>
              <a:t>41</a:t>
            </a:fld>
            <a:endParaRPr lang="en-IN"/>
          </a:p>
        </p:txBody>
      </p:sp>
      <p:sp>
        <p:nvSpPr>
          <p:cNvPr id="9" name="Title 8">
            <a:extLst>
              <a:ext uri="{FF2B5EF4-FFF2-40B4-BE49-F238E27FC236}">
                <a16:creationId xmlns:a16="http://schemas.microsoft.com/office/drawing/2014/main" id="{962810E5-39EF-FD36-242D-59E96D7F11B1}"/>
              </a:ext>
            </a:extLst>
          </p:cNvPr>
          <p:cNvSpPr>
            <a:spLocks noGrp="1"/>
          </p:cNvSpPr>
          <p:nvPr>
            <p:ph type="title"/>
          </p:nvPr>
        </p:nvSpPr>
        <p:spPr/>
        <p:txBody>
          <a:bodyPr/>
          <a:lstStyle/>
          <a:p>
            <a:r>
              <a:rPr lang="en-US"/>
              <a:t>Metric 31</a:t>
            </a:r>
          </a:p>
        </p:txBody>
      </p:sp>
    </p:spTree>
    <p:extLst>
      <p:ext uri="{BB962C8B-B14F-4D97-AF65-F5344CB8AC3E}">
        <p14:creationId xmlns:p14="http://schemas.microsoft.com/office/powerpoint/2010/main" val="350160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7;p37">
            <a:extLst>
              <a:ext uri="{FF2B5EF4-FFF2-40B4-BE49-F238E27FC236}">
                <a16:creationId xmlns:a16="http://schemas.microsoft.com/office/drawing/2014/main" id="{9B91787C-D46A-54BA-24CF-D1893FDC37F5}"/>
              </a:ext>
            </a:extLst>
          </p:cNvPr>
          <p:cNvSpPr txBox="1">
            <a:spLocks/>
          </p:cNvSpPr>
          <p:nvPr/>
        </p:nvSpPr>
        <p:spPr>
          <a:xfrm>
            <a:off x="539496" y="1407667"/>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1800" b="1">
                <a:solidFill>
                  <a:srgbClr val="000000"/>
                </a:solidFill>
                <a:latin typeface="Segoe UI" panose="020B0502040204020203" pitchFamily="34" charset="0"/>
                <a:cs typeface="Segoe UI" panose="020B0502040204020203" pitchFamily="34" charset="0"/>
              </a:rPr>
              <a:t>How does the institute measure training &amp; learning effectiveness through engagement with concerned stakeholders (trainees, demand side agencies, etc.)? </a:t>
            </a:r>
            <a:r>
              <a:rPr lang="en-US" sz="1800">
                <a:solidFill>
                  <a:srgbClr val="000000"/>
                </a:solidFill>
                <a:latin typeface="Segoe UI" panose="020B0502040204020203" pitchFamily="34" charset="0"/>
                <a:cs typeface="Segoe UI" panose="020B0502040204020203" pitchFamily="34" charset="0"/>
              </a:rPr>
              <a:t>	</a:t>
            </a:r>
          </a:p>
        </p:txBody>
      </p:sp>
      <p:graphicFrame>
        <p:nvGraphicFramePr>
          <p:cNvPr id="10" name="Table 9">
            <a:extLst>
              <a:ext uri="{FF2B5EF4-FFF2-40B4-BE49-F238E27FC236}">
                <a16:creationId xmlns:a16="http://schemas.microsoft.com/office/drawing/2014/main" id="{F16C87E4-5423-27EA-6015-FFD7CAF9E9E1}"/>
              </a:ext>
            </a:extLst>
          </p:cNvPr>
          <p:cNvGraphicFramePr>
            <a:graphicFrameLocks noGrp="1"/>
          </p:cNvGraphicFramePr>
          <p:nvPr>
            <p:extLst>
              <p:ext uri="{D42A27DB-BD31-4B8C-83A1-F6EECF244321}">
                <p14:modId xmlns:p14="http://schemas.microsoft.com/office/powerpoint/2010/main" val="2665009053"/>
              </p:ext>
            </p:extLst>
          </p:nvPr>
        </p:nvGraphicFramePr>
        <p:xfrm>
          <a:off x="788137" y="2372214"/>
          <a:ext cx="10580914" cy="3947244"/>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1 </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No defined guidelines to engage multiple stakeholders for evaluating the training &amp; learning effectiveness of training courses. 	</a:t>
                      </a:r>
                    </a:p>
                  </a:txBody>
                  <a:tcPr marL="25400" marR="25400" marT="25400" marB="25400" anchor="b">
                    <a:solidFill>
                      <a:srgbClr val="FFFAEB"/>
                    </a:solidFill>
                  </a:tcPr>
                </a:tc>
                <a:tc>
                  <a:txBody>
                    <a:bodyPr/>
                    <a:lstStyle/>
                    <a:p>
                      <a:pPr algn="ctr">
                        <a:lnSpc>
                          <a:spcPct val="115000"/>
                        </a:lnSpc>
                      </a:pPr>
                      <a:r>
                        <a:rPr lang="en-US" sz="1400" b="1">
                          <a:effectLst/>
                          <a:latin typeface="Segoe UI" panose="020B0502040204020203" pitchFamily="34" charset="0"/>
                          <a:ea typeface="Arial" panose="020B0604020202020204" pitchFamily="34" charset="0"/>
                          <a:cs typeface="Segoe UI" panose="020B0502040204020203" pitchFamily="34" charset="0"/>
                        </a:rPr>
                        <a:t>0</a:t>
                      </a:r>
                      <a:endParaRPr lang="en-IN" sz="14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2</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There are defined guidelines to engage multiple stakeholders for evaluating the training &amp; learning effectiveness of core training courses, but it is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not followed</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3</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guidelines to engage multiple stakeholders for evaluating the training &amp; learning effectiveness of core training courses and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periodically follows it</a:t>
                      </a:r>
                      <a:endPar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4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4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4</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guidelines to engage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multiple stakeholders (Officer trainees and demand-side agencies/parent Ministry/Department/</a:t>
                      </a:r>
                      <a:r>
                        <a:rPr lang="en-US" sz="1400" b="1"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evaluating the training &amp; learning effectiveness of core training courses and periodically follows it. </a:t>
                      </a:r>
                    </a:p>
                    <a:p>
                      <a:pPr marL="285750" indent="-285750">
                        <a:buFont typeface="Arial" panose="020B0604020202020204" pitchFamily="34" charset="0"/>
                        <a:buChar char="•"/>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employs several modes of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collecting feedback </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(verbal / non-verbal, survey-based)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at various stages of training courses</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4</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Stage 5</a:t>
                      </a:r>
                      <a:endParaRPr lang="en-IN" sz="14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guidelines to engage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multiple stakeholders (Officer trainees and demand-side agencies/parent Ministry/Department/</a:t>
                      </a:r>
                      <a:r>
                        <a:rPr lang="en-US" sz="1400" b="1"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evaluating the training &amp; learning effectiveness of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core training courses and periodically follows it</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p>
                      <a:pPr marL="285750" indent="-285750">
                        <a:buFont typeface="Arial" panose="020B0604020202020204" pitchFamily="34" charset="0"/>
                        <a:buChar char="•"/>
                      </a:pP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a:t>
                      </a:r>
                      <a:r>
                        <a:rPr lang="en-US" sz="14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analyses the evidence/ data collected and clearly defines </a:t>
                      </a:r>
                      <a:r>
                        <a:rPr lang="en-US" sz="14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action items to address the areas of concern.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400" b="1">
                          <a:effectLst/>
                          <a:latin typeface="Segoe UI" panose="020B0502040204020203" pitchFamily="34" charset="0"/>
                          <a:ea typeface="Noto Sans Symbols" panose="020B0604020202020204" charset="0"/>
                          <a:cs typeface="Segoe UI" panose="020B0502040204020203" pitchFamily="34" charset="0"/>
                        </a:rPr>
                        <a:t>5</a:t>
                      </a:r>
                      <a:endParaRPr lang="en-IN" sz="14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64E20012-B4C3-894D-8A1A-C183D3BBB7D9}"/>
              </a:ext>
            </a:extLst>
          </p:cNvPr>
          <p:cNvSpPr>
            <a:spLocks noGrp="1"/>
          </p:cNvSpPr>
          <p:nvPr>
            <p:ph type="sldNum" sz="quarter" idx="12"/>
          </p:nvPr>
        </p:nvSpPr>
        <p:spPr/>
        <p:txBody>
          <a:bodyPr/>
          <a:lstStyle/>
          <a:p>
            <a:fld id="{92C30855-3FBF-4085-B7F0-FFA2576C87E5}" type="slidenum">
              <a:rPr lang="en-IN" smtClean="0"/>
              <a:t>42</a:t>
            </a:fld>
            <a:endParaRPr lang="en-IN"/>
          </a:p>
        </p:txBody>
      </p:sp>
      <p:sp>
        <p:nvSpPr>
          <p:cNvPr id="6" name="Title 5">
            <a:extLst>
              <a:ext uri="{FF2B5EF4-FFF2-40B4-BE49-F238E27FC236}">
                <a16:creationId xmlns:a16="http://schemas.microsoft.com/office/drawing/2014/main" id="{2E61D28E-1D99-5BA0-4C5A-93B1961B4E54}"/>
              </a:ext>
            </a:extLst>
          </p:cNvPr>
          <p:cNvSpPr>
            <a:spLocks noGrp="1"/>
          </p:cNvSpPr>
          <p:nvPr>
            <p:ph type="title"/>
          </p:nvPr>
        </p:nvSpPr>
        <p:spPr/>
        <p:txBody>
          <a:bodyPr/>
          <a:lstStyle/>
          <a:p>
            <a:r>
              <a:rPr lang="en-US"/>
              <a:t>Metric 32</a:t>
            </a:r>
          </a:p>
        </p:txBody>
      </p:sp>
    </p:spTree>
    <p:extLst>
      <p:ext uri="{BB962C8B-B14F-4D97-AF65-F5344CB8AC3E}">
        <p14:creationId xmlns:p14="http://schemas.microsoft.com/office/powerpoint/2010/main" val="2588954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E7BC6D97-800D-2D2C-A02E-CD5F9E205A6E}"/>
              </a:ext>
            </a:extLst>
          </p:cNvPr>
          <p:cNvSpPr txBox="1">
            <a:spLocks/>
          </p:cNvSpPr>
          <p:nvPr/>
        </p:nvSpPr>
        <p:spPr>
          <a:xfrm>
            <a:off x="788137" y="1744544"/>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have defined learning outcomes for its training courses? </a:t>
            </a:r>
            <a:r>
              <a:rPr lang="en-US" sz="2000">
                <a:solidFill>
                  <a:srgbClr val="000000"/>
                </a:solidFill>
                <a:latin typeface="Segoe UI" panose="020B0502040204020203" pitchFamily="34" charset="0"/>
                <a:cs typeface="Segoe UI" panose="020B0502040204020203" pitchFamily="34" charset="0"/>
              </a:rPr>
              <a:t>	</a:t>
            </a:r>
          </a:p>
          <a:p>
            <a:pPr marL="0" indent="0" algn="just">
              <a:spcBef>
                <a:spcPts val="0"/>
              </a:spcBef>
              <a:buClr>
                <a:srgbClr val="000000"/>
              </a:buClr>
              <a:buSzPts val="320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a:p>
            <a:pPr marL="0" indent="0" algn="just">
              <a:spcBef>
                <a:spcPts val="0"/>
              </a:spcBef>
              <a:buClr>
                <a:srgbClr val="000000"/>
              </a:buClr>
              <a:buSzPts val="3200"/>
              <a:buFont typeface="Arial" panose="020B0604020202020204" pitchFamily="34" charset="0"/>
              <a:buNone/>
            </a:pPr>
            <a:endParaRPr lang="en-US" sz="2000">
              <a:latin typeface="Segoe UI" panose="020B0502040204020203" pitchFamily="34" charset="0"/>
              <a:cs typeface="Segoe UI" panose="020B0502040204020203" pitchFamily="34" charset="0"/>
            </a:endParaRPr>
          </a:p>
          <a:p>
            <a:pPr marL="152400" indent="0">
              <a:buFont typeface="Arial" panose="020B0604020202020204" pitchFamily="34" charset="0"/>
              <a:buNone/>
            </a:pPr>
            <a:endParaRPr lang="en-US" sz="2000">
              <a:solidFill>
                <a:srgbClr val="000000"/>
              </a:solidFill>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81813D56-FB91-F54E-7941-5AF582B1B3C2}"/>
              </a:ext>
            </a:extLst>
          </p:cNvPr>
          <p:cNvGraphicFramePr>
            <a:graphicFrameLocks noGrp="1"/>
          </p:cNvGraphicFramePr>
          <p:nvPr>
            <p:extLst>
              <p:ext uri="{D42A27DB-BD31-4B8C-83A1-F6EECF244321}">
                <p14:modId xmlns:p14="http://schemas.microsoft.com/office/powerpoint/2010/main" val="1913312823"/>
              </p:ext>
            </p:extLst>
          </p:nvPr>
        </p:nvGraphicFramePr>
        <p:xfrm>
          <a:off x="788137" y="2651347"/>
          <a:ext cx="10580914" cy="183130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not defined learning outcomes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any of its courses.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the learning outcomes for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&lt;50%</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of all the training courses offered.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the learning outcomes for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50-70%</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of all training courses offered.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the learning outcomes for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70-90%</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of all training courses offered.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defined the learning outcomes for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&gt;90%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all training courses offered.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386E33E5-6CB9-2B7C-08C4-C8FB590C662E}"/>
              </a:ext>
            </a:extLst>
          </p:cNvPr>
          <p:cNvSpPr>
            <a:spLocks noGrp="1"/>
          </p:cNvSpPr>
          <p:nvPr>
            <p:ph type="sldNum" sz="quarter" idx="12"/>
          </p:nvPr>
        </p:nvSpPr>
        <p:spPr/>
        <p:txBody>
          <a:bodyPr/>
          <a:lstStyle/>
          <a:p>
            <a:fld id="{92C30855-3FBF-4085-B7F0-FFA2576C87E5}" type="slidenum">
              <a:rPr lang="en-IN" smtClean="0"/>
              <a:t>43</a:t>
            </a:fld>
            <a:endParaRPr lang="en-IN"/>
          </a:p>
        </p:txBody>
      </p:sp>
      <p:sp>
        <p:nvSpPr>
          <p:cNvPr id="9" name="Title 8">
            <a:extLst>
              <a:ext uri="{FF2B5EF4-FFF2-40B4-BE49-F238E27FC236}">
                <a16:creationId xmlns:a16="http://schemas.microsoft.com/office/drawing/2014/main" id="{D09222FD-1937-D497-4549-6FA3B39C10FC}"/>
              </a:ext>
            </a:extLst>
          </p:cNvPr>
          <p:cNvSpPr>
            <a:spLocks noGrp="1"/>
          </p:cNvSpPr>
          <p:nvPr>
            <p:ph type="title"/>
          </p:nvPr>
        </p:nvSpPr>
        <p:spPr/>
        <p:txBody>
          <a:bodyPr/>
          <a:lstStyle/>
          <a:p>
            <a:r>
              <a:rPr lang="en-US"/>
              <a:t>Metric 33</a:t>
            </a:r>
          </a:p>
        </p:txBody>
      </p:sp>
    </p:spTree>
    <p:extLst>
      <p:ext uri="{BB962C8B-B14F-4D97-AF65-F5344CB8AC3E}">
        <p14:creationId xmlns:p14="http://schemas.microsoft.com/office/powerpoint/2010/main" val="4270890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3BEE3B57-E9BA-8B37-8B04-74DD01A7ED98}"/>
              </a:ext>
            </a:extLst>
          </p:cNvPr>
          <p:cNvSpPr txBox="1">
            <a:spLocks/>
          </p:cNvSpPr>
          <p:nvPr/>
        </p:nvSpPr>
        <p:spPr>
          <a:xfrm>
            <a:off x="788137" y="1657920"/>
            <a:ext cx="1058091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track learner progression throughout training </a:t>
            </a:r>
            <a:r>
              <a:rPr lang="en-US" sz="2000" b="1" err="1">
                <a:solidFill>
                  <a:srgbClr val="000000"/>
                </a:solidFill>
                <a:latin typeface="Segoe UI" panose="020B0502040204020203" pitchFamily="34" charset="0"/>
                <a:cs typeface="Segoe UI" panose="020B0502040204020203" pitchFamily="34" charset="0"/>
              </a:rPr>
              <a:t>programmes</a:t>
            </a:r>
            <a:r>
              <a:rPr lang="en-US" sz="2000" b="1">
                <a:solidFill>
                  <a:srgbClr val="000000"/>
                </a:solidFill>
                <a:latin typeface="Segoe UI" panose="020B0502040204020203" pitchFamily="34" charset="0"/>
                <a:cs typeface="Segoe UI" panose="020B0502040204020203" pitchFamily="34" charset="0"/>
              </a:rPr>
              <a:t> through interventions?</a:t>
            </a:r>
            <a:endParaRPr lang="en-US" sz="2000">
              <a:solidFill>
                <a:srgbClr val="000000"/>
              </a:solidFill>
              <a:latin typeface="Segoe UI" panose="020B0502040204020203" pitchFamily="34" charset="0"/>
              <a:cs typeface="Segoe UI" panose="020B0502040204020203" pitchFamily="34" charset="0"/>
            </a:endParaRPr>
          </a:p>
        </p:txBody>
      </p:sp>
      <p:graphicFrame>
        <p:nvGraphicFramePr>
          <p:cNvPr id="7" name="Table 6">
            <a:extLst>
              <a:ext uri="{FF2B5EF4-FFF2-40B4-BE49-F238E27FC236}">
                <a16:creationId xmlns:a16="http://schemas.microsoft.com/office/drawing/2014/main" id="{79F06BE2-8FBE-A636-3689-6319D7FB768D}"/>
              </a:ext>
            </a:extLst>
          </p:cNvPr>
          <p:cNvGraphicFramePr>
            <a:graphicFrameLocks noGrp="1"/>
          </p:cNvGraphicFramePr>
          <p:nvPr>
            <p:extLst>
              <p:ext uri="{D42A27DB-BD31-4B8C-83A1-F6EECF244321}">
                <p14:modId xmlns:p14="http://schemas.microsoft.com/office/powerpoint/2010/main" val="1663715302"/>
              </p:ext>
            </p:extLst>
          </p:nvPr>
        </p:nvGraphicFramePr>
        <p:xfrm>
          <a:off x="895149" y="2574342"/>
          <a:ext cx="10384261" cy="3719470"/>
        </p:xfrm>
        <a:graphic>
          <a:graphicData uri="http://schemas.openxmlformats.org/drawingml/2006/table">
            <a:tbl>
              <a:tblPr/>
              <a:tblGrid>
                <a:gridCol w="947108">
                  <a:extLst>
                    <a:ext uri="{9D8B030D-6E8A-4147-A177-3AD203B41FA5}">
                      <a16:colId xmlns:a16="http://schemas.microsoft.com/office/drawing/2014/main" val="3409572356"/>
                    </a:ext>
                  </a:extLst>
                </a:gridCol>
                <a:gridCol w="8214961">
                  <a:extLst>
                    <a:ext uri="{9D8B030D-6E8A-4147-A177-3AD203B41FA5}">
                      <a16:colId xmlns:a16="http://schemas.microsoft.com/office/drawing/2014/main" val="3213430600"/>
                    </a:ext>
                  </a:extLst>
                </a:gridCol>
                <a:gridCol w="1222192">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 interventions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are undertaken to track learner progression for training programmes in the institute.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tracks learner progression through specific Interventions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only during the training programs for all core courses.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tracks learner progression through specific interventions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before and during training programs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all core courses. 	</a:t>
                      </a:r>
                    </a:p>
                    <a:p>
                      <a:pPr marL="285750" indent="-285750">
                        <a:buFont typeface="Arial" panose="020B0604020202020204" pitchFamily="34" charset="0"/>
                        <a:buChar cha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No corrective measures are undertaken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tracks learner progression through specific interventions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before and during training programs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all core courses. </a:t>
                      </a:r>
                    </a:p>
                    <a:p>
                      <a:pPr marL="285750" indent="-285750">
                        <a:buFont typeface="Arial" panose="020B0604020202020204" pitchFamily="34" charset="0"/>
                        <a:buChar cha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undertakes corrective measures to enhance teaching and learning.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tracks learner progression through specific interventions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before, during and after training programs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and follows for all core courses. </a:t>
                      </a:r>
                    </a:p>
                    <a:p>
                      <a:pPr marL="285750" indent="-285750">
                        <a:buFont typeface="Arial" panose="020B0604020202020204" pitchFamily="34" charset="0"/>
                        <a:buChar cha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undertakes corrective measures to enhance teaching and learning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14392A17-C69E-6FF3-A268-992BECB64A0A}"/>
              </a:ext>
            </a:extLst>
          </p:cNvPr>
          <p:cNvSpPr>
            <a:spLocks noGrp="1"/>
          </p:cNvSpPr>
          <p:nvPr>
            <p:ph type="sldNum" sz="quarter" idx="12"/>
          </p:nvPr>
        </p:nvSpPr>
        <p:spPr/>
        <p:txBody>
          <a:bodyPr/>
          <a:lstStyle/>
          <a:p>
            <a:fld id="{92C30855-3FBF-4085-B7F0-FFA2576C87E5}" type="slidenum">
              <a:rPr lang="en-IN" smtClean="0"/>
              <a:t>44</a:t>
            </a:fld>
            <a:endParaRPr lang="en-IN"/>
          </a:p>
        </p:txBody>
      </p:sp>
      <p:sp>
        <p:nvSpPr>
          <p:cNvPr id="9" name="Title 8">
            <a:extLst>
              <a:ext uri="{FF2B5EF4-FFF2-40B4-BE49-F238E27FC236}">
                <a16:creationId xmlns:a16="http://schemas.microsoft.com/office/drawing/2014/main" id="{4AEE6E8B-98BA-13B4-F938-7ABD9A866A1C}"/>
              </a:ext>
            </a:extLst>
          </p:cNvPr>
          <p:cNvSpPr>
            <a:spLocks noGrp="1"/>
          </p:cNvSpPr>
          <p:nvPr>
            <p:ph type="title"/>
          </p:nvPr>
        </p:nvSpPr>
        <p:spPr/>
        <p:txBody>
          <a:bodyPr/>
          <a:lstStyle/>
          <a:p>
            <a:r>
              <a:rPr lang="en-US"/>
              <a:t>Metric 34</a:t>
            </a:r>
          </a:p>
        </p:txBody>
      </p:sp>
    </p:spTree>
    <p:extLst>
      <p:ext uri="{BB962C8B-B14F-4D97-AF65-F5344CB8AC3E}">
        <p14:creationId xmlns:p14="http://schemas.microsoft.com/office/powerpoint/2010/main" val="287755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7;p37">
            <a:extLst>
              <a:ext uri="{FF2B5EF4-FFF2-40B4-BE49-F238E27FC236}">
                <a16:creationId xmlns:a16="http://schemas.microsoft.com/office/drawing/2014/main" id="{5616AAB7-5FAC-D15D-00E7-0F7F2668C62D}"/>
              </a:ext>
            </a:extLst>
          </p:cNvPr>
          <p:cNvSpPr txBox="1">
            <a:spLocks/>
          </p:cNvSpPr>
          <p:nvPr/>
        </p:nvSpPr>
        <p:spPr>
          <a:xfrm>
            <a:off x="454432" y="1513542"/>
            <a:ext cx="11241378"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leverage external faculty/experts for evaluating trainees? </a:t>
            </a: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10" name="Table 9">
            <a:extLst>
              <a:ext uri="{FF2B5EF4-FFF2-40B4-BE49-F238E27FC236}">
                <a16:creationId xmlns:a16="http://schemas.microsoft.com/office/drawing/2014/main" id="{D676D64D-DF27-0CF7-02DA-0639E328043E}"/>
              </a:ext>
            </a:extLst>
          </p:cNvPr>
          <p:cNvGraphicFramePr>
            <a:graphicFrameLocks noGrp="1"/>
          </p:cNvGraphicFramePr>
          <p:nvPr>
            <p:extLst>
              <p:ext uri="{D42A27DB-BD31-4B8C-83A1-F6EECF244321}">
                <p14:modId xmlns:p14="http://schemas.microsoft.com/office/powerpoint/2010/main" val="1952782353"/>
              </p:ext>
            </p:extLst>
          </p:nvPr>
        </p:nvGraphicFramePr>
        <p:xfrm>
          <a:off x="788137" y="2324087"/>
          <a:ext cx="10580914" cy="3985852"/>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Evaluation tests are not conducted for trainees in the institute 		</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Trainees are evaluated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only by the institute faculty</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Trainees are evaluated across multiple stages of the training (where applicable) by multiple evaluators which include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internal examiners from the institute and external examiners from other institutes.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Trainees are evaluated across multiple stages of the training (where applicable) by multiple evaluators which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include internal examiners from the institute, external examiners from other institutes and experts from relevant industry/non-government organizations/multilateral agencies.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Trainees are evaluated across multiple stages of the training (where applicable) by multiple evaluators who are selected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based on their subject matter expertise (where applicable). </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Evaluators include internal examiners from the institute external examiners from other institutes industry experts from multilateral agencies. </a:t>
                      </a: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assessments are complemented by feedback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from the supervisors </a:t>
                      </a:r>
                      <a:r>
                        <a:rPr lang="en-IN"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and subordinates of the trainees and self-evaluation by the trainee.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7D147BCE-2ADF-3BEF-B096-ABBCBEF5AC25}"/>
              </a:ext>
            </a:extLst>
          </p:cNvPr>
          <p:cNvSpPr>
            <a:spLocks noGrp="1"/>
          </p:cNvSpPr>
          <p:nvPr>
            <p:ph type="sldNum" sz="quarter" idx="12"/>
          </p:nvPr>
        </p:nvSpPr>
        <p:spPr/>
        <p:txBody>
          <a:bodyPr/>
          <a:lstStyle/>
          <a:p>
            <a:fld id="{92C30855-3FBF-4085-B7F0-FFA2576C87E5}" type="slidenum">
              <a:rPr lang="en-IN" smtClean="0"/>
              <a:t>45</a:t>
            </a:fld>
            <a:endParaRPr lang="en-IN"/>
          </a:p>
        </p:txBody>
      </p:sp>
      <p:sp>
        <p:nvSpPr>
          <p:cNvPr id="6" name="Title 5">
            <a:extLst>
              <a:ext uri="{FF2B5EF4-FFF2-40B4-BE49-F238E27FC236}">
                <a16:creationId xmlns:a16="http://schemas.microsoft.com/office/drawing/2014/main" id="{FC647123-6997-5E7C-7EF5-EC098D472256}"/>
              </a:ext>
            </a:extLst>
          </p:cNvPr>
          <p:cNvSpPr>
            <a:spLocks noGrp="1"/>
          </p:cNvSpPr>
          <p:nvPr>
            <p:ph type="title"/>
          </p:nvPr>
        </p:nvSpPr>
        <p:spPr/>
        <p:txBody>
          <a:bodyPr/>
          <a:lstStyle/>
          <a:p>
            <a:r>
              <a:rPr lang="en-US"/>
              <a:t>Metric 35</a:t>
            </a:r>
          </a:p>
        </p:txBody>
      </p:sp>
    </p:spTree>
    <p:extLst>
      <p:ext uri="{BB962C8B-B14F-4D97-AF65-F5344CB8AC3E}">
        <p14:creationId xmlns:p14="http://schemas.microsoft.com/office/powerpoint/2010/main" val="2457585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3E9715-6631-8919-9DFF-5C15779139E4}"/>
              </a:ext>
            </a:extLst>
          </p:cNvPr>
          <p:cNvGrpSpPr/>
          <p:nvPr/>
        </p:nvGrpSpPr>
        <p:grpSpPr>
          <a:xfrm>
            <a:off x="715800" y="1700212"/>
            <a:ext cx="10760398" cy="2737232"/>
            <a:chOff x="528593" y="3280432"/>
            <a:chExt cx="11748094" cy="2703247"/>
          </a:xfrm>
          <a:solidFill>
            <a:schemeClr val="accent5">
              <a:lumMod val="20000"/>
              <a:lumOff val="80000"/>
            </a:schemeClr>
          </a:solidFill>
        </p:grpSpPr>
        <p:sp>
          <p:nvSpPr>
            <p:cNvPr id="9" name="Google Shape;287;p64">
              <a:extLst>
                <a:ext uri="{FF2B5EF4-FFF2-40B4-BE49-F238E27FC236}">
                  <a16:creationId xmlns:a16="http://schemas.microsoft.com/office/drawing/2014/main" id="{4E46AD3B-79D8-3ED8-592B-1F5D4A67AE78}"/>
                </a:ext>
              </a:extLst>
            </p:cNvPr>
            <p:cNvSpPr/>
            <p:nvPr/>
          </p:nvSpPr>
          <p:spPr>
            <a:xfrm>
              <a:off x="528593" y="3280433"/>
              <a:ext cx="11748094" cy="2703246"/>
            </a:xfrm>
            <a:prstGeom prst="roundRect">
              <a:avLst>
                <a:gd name="adj" fmla="val 10000"/>
              </a:avLst>
            </a:prstGeom>
            <a:gr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goe UI" panose="020B0502040204020203" pitchFamily="34" charset="0"/>
                <a:cs typeface="Segoe UI" panose="020B0502040204020203" pitchFamily="34" charset="0"/>
              </a:endParaRPr>
            </a:p>
          </p:txBody>
        </p:sp>
        <p:sp>
          <p:nvSpPr>
            <p:cNvPr id="11" name="Google Shape;288;p64">
              <a:extLst>
                <a:ext uri="{FF2B5EF4-FFF2-40B4-BE49-F238E27FC236}">
                  <a16:creationId xmlns:a16="http://schemas.microsoft.com/office/drawing/2014/main" id="{7AF874B9-5180-35AD-9659-C1EFA8738F4E}"/>
                </a:ext>
              </a:extLst>
            </p:cNvPr>
            <p:cNvSpPr txBox="1"/>
            <p:nvPr/>
          </p:nvSpPr>
          <p:spPr>
            <a:xfrm>
              <a:off x="3411427" y="3280432"/>
              <a:ext cx="8518528" cy="2703246"/>
            </a:xfrm>
            <a:prstGeom prst="rect">
              <a:avLst/>
            </a:prstGeom>
            <a:grpFill/>
            <a:ln>
              <a:noFill/>
            </a:ln>
          </p:spPr>
          <p:txBody>
            <a:bodyPr spcFirstLastPara="1" wrap="square" lIns="60950" tIns="60950" rIns="60950" bIns="60950" anchor="ctr" anchorCtr="0">
              <a:noAutofit/>
            </a:bodyPr>
            <a:lstStyle/>
            <a:p>
              <a:pPr marL="0" marR="0" lvl="0" indent="0" algn="just" rtl="0">
                <a:lnSpc>
                  <a:spcPct val="150000"/>
                </a:lnSpc>
                <a:spcBef>
                  <a:spcPts val="560"/>
                </a:spcBef>
                <a:spcAft>
                  <a:spcPts val="0"/>
                </a:spcAft>
                <a:buNone/>
              </a:pPr>
              <a:r>
                <a:rPr lang="en-US" b="0" i="0" u="none" strike="noStrike" cap="none" dirty="0">
                  <a:solidFill>
                    <a:schemeClr val="tx1"/>
                  </a:solidFill>
                  <a:latin typeface="Segoe UI" panose="020B0502040204020203" pitchFamily="34" charset="0"/>
                  <a:ea typeface="Quattrocento Sans"/>
                  <a:cs typeface="Segoe UI" panose="020B0502040204020203" pitchFamily="34" charset="0"/>
                  <a:sym typeface="Quattrocento Sans"/>
                </a:rPr>
                <a:t>This pillar assesses the degree of autonomy of the institute in the areas of</a:t>
              </a:r>
              <a:r>
                <a:rPr lang="en-US" dirty="0">
                  <a:latin typeface="Segoe UI" panose="020B0502040204020203" pitchFamily="34" charset="0"/>
                  <a:ea typeface="Quattrocento Sans"/>
                  <a:cs typeface="Segoe UI" panose="020B0502040204020203" pitchFamily="34" charset="0"/>
                  <a:sym typeface="Quattrocento Sans"/>
                </a:rPr>
                <a:t> financial powers</a:t>
              </a:r>
              <a:r>
                <a:rPr lang="en-US" b="0" i="0" u="none" strike="noStrike" cap="none" dirty="0">
                  <a:solidFill>
                    <a:schemeClr val="tx1"/>
                  </a:solidFill>
                  <a:latin typeface="Segoe UI" panose="020B0502040204020203" pitchFamily="34" charset="0"/>
                  <a:ea typeface="Arial"/>
                  <a:cs typeface="Segoe UI" panose="020B0502040204020203" pitchFamily="34" charset="0"/>
                  <a:sym typeface="Arial"/>
                </a:rPr>
                <a:t>, undertaking procurement of goods and services, engaging full time private sector faculty, set and control recruit mechanism, amendment and creation of policy and courses, resource allocation for the facility upgradation, engaging internal and external stakeholders for identifying Training Needs, benchmark setting for quality evaluation, and undertake corrective actions such as Training of Trainers.</a:t>
              </a:r>
              <a:endParaRPr dirty="0">
                <a:solidFill>
                  <a:schemeClr val="tx1"/>
                </a:solidFill>
                <a:latin typeface="Segoe UI" panose="020B0502040204020203" pitchFamily="34" charset="0"/>
                <a:cs typeface="Segoe UI" panose="020B0502040204020203" pitchFamily="34" charset="0"/>
              </a:endParaRPr>
            </a:p>
          </p:txBody>
        </p:sp>
      </p:grpSp>
      <p:sp>
        <p:nvSpPr>
          <p:cNvPr id="16" name="Slide Number Placeholder 15">
            <a:extLst>
              <a:ext uri="{FF2B5EF4-FFF2-40B4-BE49-F238E27FC236}">
                <a16:creationId xmlns:a16="http://schemas.microsoft.com/office/drawing/2014/main" id="{A4E732BB-AC29-A140-512F-0AAC6A0C5847}"/>
              </a:ext>
            </a:extLst>
          </p:cNvPr>
          <p:cNvSpPr>
            <a:spLocks noGrp="1"/>
          </p:cNvSpPr>
          <p:nvPr>
            <p:ph type="sldNum" sz="quarter" idx="12"/>
          </p:nvPr>
        </p:nvSpPr>
        <p:spPr/>
        <p:txBody>
          <a:bodyPr/>
          <a:lstStyle/>
          <a:p>
            <a:fld id="{92C30855-3FBF-4085-B7F0-FFA2576C87E5}" type="slidenum">
              <a:rPr lang="en-IN" smtClean="0"/>
              <a:t>46</a:t>
            </a:fld>
            <a:endParaRPr lang="en-IN"/>
          </a:p>
        </p:txBody>
      </p:sp>
      <p:sp>
        <p:nvSpPr>
          <p:cNvPr id="18" name="Google Shape;115;p3">
            <a:extLst>
              <a:ext uri="{FF2B5EF4-FFF2-40B4-BE49-F238E27FC236}">
                <a16:creationId xmlns:a16="http://schemas.microsoft.com/office/drawing/2014/main" id="{140498B2-2B2A-E0FE-0D98-9EE9399A4399}"/>
              </a:ext>
            </a:extLst>
          </p:cNvPr>
          <p:cNvSpPr txBox="1">
            <a:spLocks noGrp="1"/>
          </p:cNvSpPr>
          <p:nvPr>
            <p:ph type="title"/>
          </p:nvPr>
        </p:nvSpPr>
        <p:spPr>
          <a:xfrm>
            <a:off x="838200" y="354013"/>
            <a:ext cx="10515600" cy="83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A3838"/>
              </a:buClr>
              <a:buSzPts val="3200"/>
              <a:buFont typeface="Calibri"/>
              <a:buNone/>
            </a:pPr>
            <a:r>
              <a:rPr lang="en-US" sz="3200" b="1" dirty="0">
                <a:latin typeface="Segoe UI" panose="020B0502040204020203" pitchFamily="34" charset="0"/>
                <a:ea typeface="Calibri"/>
                <a:cs typeface="Segoe UI" panose="020B0502040204020203" pitchFamily="34" charset="0"/>
                <a:sym typeface="Calibri"/>
              </a:rPr>
              <a:t>Pillar 8: Governance and Operation</a:t>
            </a:r>
          </a:p>
        </p:txBody>
      </p:sp>
      <p:sp>
        <p:nvSpPr>
          <p:cNvPr id="19" name="Rectangle: Rounded Corners 18">
            <a:extLst>
              <a:ext uri="{FF2B5EF4-FFF2-40B4-BE49-F238E27FC236}">
                <a16:creationId xmlns:a16="http://schemas.microsoft.com/office/drawing/2014/main" id="{F1BBC850-ACC2-BB5D-9801-D4367DE6C674}"/>
              </a:ext>
            </a:extLst>
          </p:cNvPr>
          <p:cNvSpPr/>
          <p:nvPr/>
        </p:nvSpPr>
        <p:spPr>
          <a:xfrm>
            <a:off x="715800" y="4686050"/>
            <a:ext cx="5240500" cy="14097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4CC7850-FCA0-F452-0DDA-E69C2BD13CA9}"/>
              </a:ext>
            </a:extLst>
          </p:cNvPr>
          <p:cNvSpPr/>
          <p:nvPr/>
        </p:nvSpPr>
        <p:spPr>
          <a:xfrm>
            <a:off x="6235698" y="4686050"/>
            <a:ext cx="5240500" cy="14097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Flowchart with solid fill">
            <a:extLst>
              <a:ext uri="{FF2B5EF4-FFF2-40B4-BE49-F238E27FC236}">
                <a16:creationId xmlns:a16="http://schemas.microsoft.com/office/drawing/2014/main" id="{A8CA62D2-BBB6-E736-64AE-5378D92F28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8233" y="2221027"/>
            <a:ext cx="1695600" cy="1695600"/>
          </a:xfrm>
          <a:prstGeom prst="rect">
            <a:avLst/>
          </a:prstGeom>
        </p:spPr>
      </p:pic>
      <p:sp>
        <p:nvSpPr>
          <p:cNvPr id="23" name="TextBox 22">
            <a:extLst>
              <a:ext uri="{FF2B5EF4-FFF2-40B4-BE49-F238E27FC236}">
                <a16:creationId xmlns:a16="http://schemas.microsoft.com/office/drawing/2014/main" id="{8AFEE0FF-EAAA-FBBC-937E-39ABAA64E685}"/>
              </a:ext>
            </a:extLst>
          </p:cNvPr>
          <p:cNvSpPr txBox="1"/>
          <p:nvPr/>
        </p:nvSpPr>
        <p:spPr>
          <a:xfrm>
            <a:off x="77702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No of Metrics: 17</a:t>
            </a:r>
            <a:endParaRPr lang="en-US" sz="2400" b="1" dirty="0">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04D50993-3E9C-FED3-82E0-4C976490405F}"/>
              </a:ext>
            </a:extLst>
          </p:cNvPr>
          <p:cNvSpPr txBox="1"/>
          <p:nvPr/>
        </p:nvSpPr>
        <p:spPr>
          <a:xfrm>
            <a:off x="6235740" y="5206234"/>
            <a:ext cx="5118060" cy="461665"/>
          </a:xfrm>
          <a:prstGeom prst="rect">
            <a:avLst/>
          </a:prstGeom>
          <a:noFill/>
        </p:spPr>
        <p:txBody>
          <a:bodyPr wrap="square" rtlCol="0">
            <a:spAutoFit/>
          </a:bodyPr>
          <a:lstStyle/>
          <a:p>
            <a:pPr algn="ctr"/>
            <a:r>
              <a:rPr lang="en-IN" sz="2400" b="1" dirty="0">
                <a:latin typeface="Segoe UI" panose="020B0502040204020203" pitchFamily="34" charset="0"/>
                <a:cs typeface="Segoe UI" panose="020B0502040204020203" pitchFamily="34" charset="0"/>
              </a:rPr>
              <a:t>Weightage: 10%</a:t>
            </a: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7472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A325FE40-BACF-469F-31BA-005C2408DC8A}"/>
              </a:ext>
            </a:extLst>
          </p:cNvPr>
          <p:cNvSpPr txBox="1">
            <a:spLocks/>
          </p:cNvSpPr>
          <p:nvPr/>
        </p:nvSpPr>
        <p:spPr>
          <a:xfrm>
            <a:off x="539496" y="1561667"/>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latin typeface="Segoe UI" panose="020B0502040204020203" pitchFamily="34" charset="0"/>
                <a:cs typeface="Segoe UI" panose="020B0502040204020203" pitchFamily="34" charset="0"/>
              </a:rPr>
              <a:t>The institute has the autonomy to make decisions regarding the allocation of funds. </a:t>
            </a:r>
            <a:r>
              <a:rPr lang="en-US" sz="2000">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E04C3EC6-3587-56A5-C859-61E531E9EF0E}"/>
              </a:ext>
            </a:extLst>
          </p:cNvPr>
          <p:cNvGraphicFramePr>
            <a:graphicFrameLocks noGrp="1"/>
          </p:cNvGraphicFramePr>
          <p:nvPr>
            <p:extLst>
              <p:ext uri="{D42A27DB-BD31-4B8C-83A1-F6EECF244321}">
                <p14:modId xmlns:p14="http://schemas.microsoft.com/office/powerpoint/2010/main" val="302486946"/>
              </p:ext>
            </p:extLst>
          </p:nvPr>
        </p:nvGraphicFramePr>
        <p:xfrm>
          <a:off x="788137" y="2420339"/>
          <a:ext cx="10580914" cy="229396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identify needs but must get approval for all fund allocation.</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allocate funds to a few areas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(less than 50%)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but needs approval for the rest.</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allocate funds to some areas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(50-70%)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but needs approval for the rest.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allocate funds to most areas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(70-90%)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but needs approval for the rest.</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the autonomy to allocate funds as it deems fit. The institute can disburse funds to most areas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(&gt;90%).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2" name="Slide Number Placeholder 11">
            <a:extLst>
              <a:ext uri="{FF2B5EF4-FFF2-40B4-BE49-F238E27FC236}">
                <a16:creationId xmlns:a16="http://schemas.microsoft.com/office/drawing/2014/main" id="{594A0277-9C5A-E332-221A-1AF57C3EB5A8}"/>
              </a:ext>
            </a:extLst>
          </p:cNvPr>
          <p:cNvSpPr>
            <a:spLocks noGrp="1"/>
          </p:cNvSpPr>
          <p:nvPr>
            <p:ph type="sldNum" sz="quarter" idx="12"/>
          </p:nvPr>
        </p:nvSpPr>
        <p:spPr/>
        <p:txBody>
          <a:bodyPr/>
          <a:lstStyle/>
          <a:p>
            <a:fld id="{92C30855-3FBF-4085-B7F0-FFA2576C87E5}" type="slidenum">
              <a:rPr lang="en-IN" smtClean="0"/>
              <a:t>47</a:t>
            </a:fld>
            <a:endParaRPr lang="en-IN"/>
          </a:p>
        </p:txBody>
      </p:sp>
      <p:sp>
        <p:nvSpPr>
          <p:cNvPr id="3" name="Title 2">
            <a:extLst>
              <a:ext uri="{FF2B5EF4-FFF2-40B4-BE49-F238E27FC236}">
                <a16:creationId xmlns:a16="http://schemas.microsoft.com/office/drawing/2014/main" id="{BD52B5AC-CF7F-A9B0-C452-E4700A422BC8}"/>
              </a:ext>
            </a:extLst>
          </p:cNvPr>
          <p:cNvSpPr>
            <a:spLocks noGrp="1"/>
          </p:cNvSpPr>
          <p:nvPr>
            <p:ph type="title"/>
          </p:nvPr>
        </p:nvSpPr>
        <p:spPr/>
        <p:txBody>
          <a:bodyPr/>
          <a:lstStyle/>
          <a:p>
            <a:r>
              <a:rPr lang="en-US"/>
              <a:t>Metric 36</a:t>
            </a:r>
          </a:p>
        </p:txBody>
      </p:sp>
    </p:spTree>
    <p:extLst>
      <p:ext uri="{BB962C8B-B14F-4D97-AF65-F5344CB8AC3E}">
        <p14:creationId xmlns:p14="http://schemas.microsoft.com/office/powerpoint/2010/main" val="3235489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17;p37">
            <a:extLst>
              <a:ext uri="{FF2B5EF4-FFF2-40B4-BE49-F238E27FC236}">
                <a16:creationId xmlns:a16="http://schemas.microsoft.com/office/drawing/2014/main" id="{E727194F-DB7E-B385-BEC0-E2808BAA7493}"/>
              </a:ext>
            </a:extLst>
          </p:cNvPr>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latin typeface="Segoe UI" panose="020B0502040204020203" pitchFamily="34" charset="0"/>
                <a:cs typeface="Segoe UI" panose="020B0502040204020203" pitchFamily="34" charset="0"/>
              </a:rPr>
              <a:t>To what extent does the institute conduct budget planning and utilization of training </a:t>
            </a:r>
            <a:r>
              <a:rPr lang="en-US" sz="2000" b="1" err="1">
                <a:latin typeface="Segoe UI" panose="020B0502040204020203" pitchFamily="34" charset="0"/>
                <a:cs typeface="Segoe UI" panose="020B0502040204020203" pitchFamily="34" charset="0"/>
              </a:rPr>
              <a:t>programmes</a:t>
            </a:r>
            <a:r>
              <a:rPr lang="en-US" sz="2000" b="1">
                <a:latin typeface="Segoe UI" panose="020B0502040204020203" pitchFamily="34" charset="0"/>
                <a:cs typeface="Segoe UI" panose="020B0502040204020203" pitchFamily="34" charset="0"/>
              </a:rPr>
              <a:t> in the last 2 years? </a:t>
            </a:r>
            <a:r>
              <a:rPr lang="en-US" sz="2000">
                <a:latin typeface="Segoe UI" panose="020B0502040204020203" pitchFamily="34" charset="0"/>
                <a:cs typeface="Segoe UI" panose="020B0502040204020203" pitchFamily="34" charset="0"/>
              </a:rPr>
              <a:t>	</a:t>
            </a:r>
          </a:p>
        </p:txBody>
      </p:sp>
      <p:graphicFrame>
        <p:nvGraphicFramePr>
          <p:cNvPr id="13" name="Table 12">
            <a:extLst>
              <a:ext uri="{FF2B5EF4-FFF2-40B4-BE49-F238E27FC236}">
                <a16:creationId xmlns:a16="http://schemas.microsoft.com/office/drawing/2014/main" id="{E2C4208D-4B6B-F0E9-DF83-2079B0224752}"/>
              </a:ext>
            </a:extLst>
          </p:cNvPr>
          <p:cNvGraphicFramePr>
            <a:graphicFrameLocks noGrp="1"/>
          </p:cNvGraphicFramePr>
          <p:nvPr>
            <p:extLst>
              <p:ext uri="{D42A27DB-BD31-4B8C-83A1-F6EECF244321}">
                <p14:modId xmlns:p14="http://schemas.microsoft.com/office/powerpoint/2010/main" val="1136306337"/>
              </p:ext>
            </p:extLst>
          </p:nvPr>
        </p:nvGraphicFramePr>
        <p:xfrm>
          <a:off x="840375" y="2662500"/>
          <a:ext cx="10580914" cy="206263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utilizes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&lt;50%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budget allocated to the training programs.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utilizes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50-70%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budget allocated to the training programs.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utilizes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70-90%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budget allocated to the training programs.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utilizes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&gt;90%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budget allocated to the training programs.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 </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utilizes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&gt;90%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the budget allocated to the training programs. </a:t>
                      </a:r>
                    </a:p>
                    <a:p>
                      <a:pPr marL="285750" indent="-285750">
                        <a:buFont typeface="Arial" panose="020B0604020202020204" pitchFamily="34" charset="0"/>
                        <a:buChar cha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conducts analysis and undertakes corrective measures</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5" name="Slide Number Placeholder 14">
            <a:extLst>
              <a:ext uri="{FF2B5EF4-FFF2-40B4-BE49-F238E27FC236}">
                <a16:creationId xmlns:a16="http://schemas.microsoft.com/office/drawing/2014/main" id="{9045441D-1D0A-2C96-509B-3B0F566EE114}"/>
              </a:ext>
            </a:extLst>
          </p:cNvPr>
          <p:cNvSpPr>
            <a:spLocks noGrp="1"/>
          </p:cNvSpPr>
          <p:nvPr>
            <p:ph type="sldNum" sz="quarter" idx="12"/>
          </p:nvPr>
        </p:nvSpPr>
        <p:spPr/>
        <p:txBody>
          <a:bodyPr/>
          <a:lstStyle/>
          <a:p>
            <a:fld id="{92C30855-3FBF-4085-B7F0-FFA2576C87E5}" type="slidenum">
              <a:rPr lang="en-IN" smtClean="0"/>
              <a:t>48</a:t>
            </a:fld>
            <a:endParaRPr lang="en-IN"/>
          </a:p>
        </p:txBody>
      </p:sp>
      <p:sp>
        <p:nvSpPr>
          <p:cNvPr id="3" name="Title 2">
            <a:extLst>
              <a:ext uri="{FF2B5EF4-FFF2-40B4-BE49-F238E27FC236}">
                <a16:creationId xmlns:a16="http://schemas.microsoft.com/office/drawing/2014/main" id="{6A0FCB0C-1F53-0310-70CB-91793A1F2824}"/>
              </a:ext>
            </a:extLst>
          </p:cNvPr>
          <p:cNvSpPr>
            <a:spLocks noGrp="1"/>
          </p:cNvSpPr>
          <p:nvPr>
            <p:ph type="title"/>
          </p:nvPr>
        </p:nvSpPr>
        <p:spPr/>
        <p:txBody>
          <a:bodyPr/>
          <a:lstStyle/>
          <a:p>
            <a:r>
              <a:rPr lang="en-US"/>
              <a:t>Metric 37</a:t>
            </a:r>
          </a:p>
        </p:txBody>
      </p:sp>
    </p:spTree>
    <p:extLst>
      <p:ext uri="{BB962C8B-B14F-4D97-AF65-F5344CB8AC3E}">
        <p14:creationId xmlns:p14="http://schemas.microsoft.com/office/powerpoint/2010/main" val="4170179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FFE36C39-EB63-ACF3-1E19-05F2B325C487}"/>
              </a:ext>
            </a:extLst>
          </p:cNvPr>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latin typeface="Segoe UI" panose="020B0502040204020203" pitchFamily="34" charset="0"/>
                <a:cs typeface="Segoe UI" panose="020B0502040204020203" pitchFamily="34" charset="0"/>
              </a:rPr>
              <a:t>How is staff strength determined and managed at your institute? </a:t>
            </a:r>
            <a:r>
              <a:rPr lang="en-US" sz="2000">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E77283E7-B28A-7B7B-569F-96CE4EE0D2A4}"/>
              </a:ext>
            </a:extLst>
          </p:cNvPr>
          <p:cNvGraphicFramePr>
            <a:graphicFrameLocks noGrp="1"/>
          </p:cNvGraphicFramePr>
          <p:nvPr>
            <p:extLst>
              <p:ext uri="{D42A27DB-BD31-4B8C-83A1-F6EECF244321}">
                <p14:modId xmlns:p14="http://schemas.microsoft.com/office/powerpoint/2010/main" val="4235786232"/>
              </p:ext>
            </p:extLst>
          </p:nvPr>
        </p:nvGraphicFramePr>
        <p:xfrm>
          <a:off x="788137" y="2372214"/>
          <a:ext cx="10580914" cy="252529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Sanctioned strength is determined without any guidelines.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Sanctioned strength is determined as per guidelines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without any defined periodicity</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Sanctioned strength is determined as per guidelines with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defined periodicity but the required number of posts are not sanctioned.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Sanctioned strength is determined as per guidelines,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required posts are sanctioned but not regularly filled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Sanctioned strength is determined as per guidelines,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required posts are sanctioned and full strength is maintained.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9" name="Slide Number Placeholder 8">
            <a:extLst>
              <a:ext uri="{FF2B5EF4-FFF2-40B4-BE49-F238E27FC236}">
                <a16:creationId xmlns:a16="http://schemas.microsoft.com/office/drawing/2014/main" id="{2C5D2805-6762-B6E2-D110-925A1E866CC6}"/>
              </a:ext>
            </a:extLst>
          </p:cNvPr>
          <p:cNvSpPr>
            <a:spLocks noGrp="1"/>
          </p:cNvSpPr>
          <p:nvPr>
            <p:ph type="sldNum" sz="quarter" idx="12"/>
          </p:nvPr>
        </p:nvSpPr>
        <p:spPr/>
        <p:txBody>
          <a:bodyPr/>
          <a:lstStyle/>
          <a:p>
            <a:fld id="{92C30855-3FBF-4085-B7F0-FFA2576C87E5}" type="slidenum">
              <a:rPr lang="en-IN" smtClean="0"/>
              <a:t>49</a:t>
            </a:fld>
            <a:endParaRPr lang="en-IN"/>
          </a:p>
        </p:txBody>
      </p:sp>
      <p:sp>
        <p:nvSpPr>
          <p:cNvPr id="2" name="Google Shape;115;p3">
            <a:extLst>
              <a:ext uri="{FF2B5EF4-FFF2-40B4-BE49-F238E27FC236}">
                <a16:creationId xmlns:a16="http://schemas.microsoft.com/office/drawing/2014/main" id="{E4DDA758-9AA4-9E74-0B8A-1D69B9855DD1}"/>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a:t>
            </a:r>
            <a:r>
              <a:rPr lang="en-US">
                <a:ea typeface="Calibri"/>
                <a:sym typeface="Calibri"/>
              </a:rPr>
              <a:t>38</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76030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4">
            <a:extLst>
              <a:ext uri="{FF2B5EF4-FFF2-40B4-BE49-F238E27FC236}">
                <a16:creationId xmlns:a16="http://schemas.microsoft.com/office/drawing/2014/main" id="{6F256466-09DB-60EF-0175-4C116A3FB3C2}"/>
              </a:ext>
            </a:extLst>
          </p:cNvPr>
          <p:cNvSpPr txBox="1">
            <a:spLocks/>
          </p:cNvSpPr>
          <p:nvPr/>
        </p:nvSpPr>
        <p:spPr>
          <a:xfrm>
            <a:off x="788137" y="1387564"/>
            <a:ext cx="10580914" cy="58477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Does the institute/Training directorate (as applicable) have in-house capacity to identify Training Needs?</a:t>
            </a:r>
            <a:endParaRPr lang="en-US" sz="18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77253747-C69E-C72B-C009-8E83C8B87A1E}"/>
              </a:ext>
            </a:extLst>
          </p:cNvPr>
          <p:cNvGraphicFramePr>
            <a:graphicFrameLocks noGrp="1"/>
          </p:cNvGraphicFramePr>
          <p:nvPr>
            <p:extLst>
              <p:ext uri="{D42A27DB-BD31-4B8C-83A1-F6EECF244321}">
                <p14:modId xmlns:p14="http://schemas.microsoft.com/office/powerpoint/2010/main" val="2645832438"/>
              </p:ext>
            </p:extLst>
          </p:nvPr>
        </p:nvGraphicFramePr>
        <p:xfrm>
          <a:off x="788136" y="2010407"/>
          <a:ext cx="10580914" cy="456869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1223624754"/>
                  </a:ext>
                </a:extLst>
              </a:tr>
              <a:tr h="0">
                <a:tc>
                  <a:txBody>
                    <a:bodyPr/>
                    <a:lstStyle/>
                    <a:p>
                      <a:pPr algn="ctr">
                        <a:lnSpc>
                          <a:spcPct val="115000"/>
                        </a:lnSpc>
                      </a:pPr>
                      <a:r>
                        <a:rPr lang="en-IN" sz="1500">
                          <a:effectLst/>
                          <a:latin typeface="Segoe UI" panose="020B05020402040202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tc>
                  <a:txBody>
                    <a:bodyPr/>
                    <a:lstStyle/>
                    <a:p>
                      <a:pPr algn="l">
                        <a:lnSpc>
                          <a:spcPct val="115000"/>
                        </a:lnSpc>
                      </a:pPr>
                      <a:r>
                        <a:rPr lang="en-IN" sz="1500" b="1">
                          <a:effectLst/>
                          <a:latin typeface="Segoe UI" panose="020B0502040204020203" pitchFamily="34" charset="0"/>
                          <a:cs typeface="Segoe UI" panose="020B0502040204020203" pitchFamily="34" charset="0"/>
                        </a:rPr>
                        <a:t>No in-house capacity </a:t>
                      </a:r>
                      <a:r>
                        <a:rPr lang="en-IN" sz="1500">
                          <a:effectLst/>
                          <a:latin typeface="Segoe UI" panose="020B0502040204020203" pitchFamily="34" charset="0"/>
                          <a:cs typeface="Segoe UI" panose="020B0502040204020203" pitchFamily="34" charset="0"/>
                        </a:rPr>
                        <a:t>to conduct Training Needs Assessment</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effectLst/>
                          <a:latin typeface="Segoe UI" panose="020B05020402040202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tc>
                  <a:txBody>
                    <a:bodyPr/>
                    <a:lstStyle/>
                    <a:p>
                      <a:pPr algn="l">
                        <a:lnSpc>
                          <a:spcPct val="115000"/>
                        </a:lnSpc>
                      </a:pPr>
                      <a:r>
                        <a:rPr lang="en-IN" sz="1500">
                          <a:effectLst/>
                          <a:latin typeface="Segoe UI" panose="020B0502040204020203" pitchFamily="34" charset="0"/>
                          <a:cs typeface="Segoe UI" panose="020B0502040204020203" pitchFamily="34" charset="0"/>
                        </a:rPr>
                        <a:t>Has in-house capacity to conduct Training Needs Assessment.</a:t>
                      </a:r>
                    </a:p>
                    <a:p>
                      <a:pPr marL="342900" lvl="0" indent="-342900" algn="l">
                        <a:lnSpc>
                          <a:spcPct val="115000"/>
                        </a:lnSpc>
                        <a:buSzPts val="800"/>
                        <a:buFont typeface="Arial" panose="020B0604020202020204" pitchFamily="34" charset="0"/>
                        <a:buChar char="●"/>
                      </a:pPr>
                      <a:r>
                        <a:rPr lang="en-IN" sz="1500" b="1" u="none" strike="noStrike">
                          <a:effectLst/>
                          <a:latin typeface="Segoe UI" panose="020B0502040204020203" pitchFamily="34" charset="0"/>
                          <a:cs typeface="Segoe UI" panose="020B0502040204020203" pitchFamily="34" charset="0"/>
                        </a:rPr>
                        <a:t>No inputs sought</a:t>
                      </a:r>
                      <a:r>
                        <a:rPr lang="en-IN" sz="1500" u="none" strike="noStrike">
                          <a:effectLst/>
                          <a:latin typeface="Segoe UI" panose="020B0502040204020203" pitchFamily="34" charset="0"/>
                          <a:cs typeface="Segoe UI" panose="020B0502040204020203" pitchFamily="34" charset="0"/>
                        </a:rPr>
                        <a:t> from the parent Ministry/Department/Organisation.</a:t>
                      </a:r>
                      <a:endParaRPr lang="en-IN" sz="15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effectLst/>
                          <a:latin typeface="Segoe UI" panose="020B05020402040202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tc>
                  <a:txBody>
                    <a:bodyPr/>
                    <a:lstStyle/>
                    <a:p>
                      <a:pPr algn="l">
                        <a:lnSpc>
                          <a:spcPct val="115000"/>
                        </a:lnSpc>
                      </a:pPr>
                      <a:r>
                        <a:rPr lang="en-IN" sz="1500">
                          <a:effectLst/>
                          <a:latin typeface="Segoe UI" panose="020B0502040204020203" pitchFamily="34" charset="0"/>
                          <a:cs typeface="Segoe UI" panose="020B0502040204020203" pitchFamily="34" charset="0"/>
                        </a:rPr>
                        <a:t>Has in-house capacity to conduct Training Needs Assessment:</a:t>
                      </a:r>
                    </a:p>
                    <a:p>
                      <a:pPr marL="342900" lvl="0" indent="-342900" algn="l">
                        <a:lnSpc>
                          <a:spcPct val="115000"/>
                        </a:lnSpc>
                        <a:buSzPts val="800"/>
                        <a:buFont typeface="Arial" panose="020B0604020202020204" pitchFamily="34" charset="0"/>
                        <a:buChar char="●"/>
                      </a:pPr>
                      <a:r>
                        <a:rPr lang="en-IN" sz="1500" b="1" u="none" strike="noStrike">
                          <a:effectLst/>
                          <a:latin typeface="Segoe UI" panose="020B0502040204020203" pitchFamily="34" charset="0"/>
                          <a:cs typeface="Segoe UI" panose="020B0502040204020203" pitchFamily="34" charset="0"/>
                        </a:rPr>
                        <a:t>Inputs are sought</a:t>
                      </a:r>
                      <a:r>
                        <a:rPr lang="en-IN" sz="1500" u="none" strike="noStrike">
                          <a:effectLst/>
                          <a:latin typeface="Segoe UI" panose="020B0502040204020203" pitchFamily="34" charset="0"/>
                          <a:cs typeface="Segoe UI" panose="020B0502040204020203" pitchFamily="34" charset="0"/>
                        </a:rPr>
                        <a:t> from parent Ministry/Department/Organisations/Cadre controlling authority/General Administration Dept/Training Directorate </a:t>
                      </a:r>
                      <a:r>
                        <a:rPr lang="en-IN" sz="1500" b="1" u="none" strike="noStrike">
                          <a:effectLst/>
                          <a:latin typeface="Segoe UI" panose="020B0502040204020203" pitchFamily="34" charset="0"/>
                          <a:cs typeface="Segoe UI" panose="020B0502040204020203" pitchFamily="34" charset="0"/>
                        </a:rPr>
                        <a:t>on need basis</a:t>
                      </a:r>
                      <a:r>
                        <a:rPr lang="en-IN" sz="1500" u="none" strike="noStrike">
                          <a:effectLst/>
                          <a:latin typeface="Segoe UI" panose="020B0502040204020203" pitchFamily="34" charset="0"/>
                          <a:cs typeface="Segoe UI" panose="020B0502040204020203" pitchFamily="34" charset="0"/>
                        </a:rPr>
                        <a:t>.</a:t>
                      </a:r>
                      <a:endParaRPr lang="en-IN" sz="1500"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effectLst/>
                          <a:latin typeface="Segoe UI" panose="020B05020402040202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tc>
                  <a:txBody>
                    <a:bodyPr/>
                    <a:lstStyle/>
                    <a:p>
                      <a:pPr algn="l">
                        <a:lnSpc>
                          <a:spcPct val="115000"/>
                        </a:lnSpc>
                      </a:pPr>
                      <a:r>
                        <a:rPr lang="en-IN" sz="1500">
                          <a:effectLst/>
                          <a:latin typeface="Segoe UI" panose="020B0502040204020203" pitchFamily="34" charset="0"/>
                          <a:cs typeface="Segoe UI" panose="020B0502040204020203" pitchFamily="34" charset="0"/>
                        </a:rPr>
                        <a:t>Has in-house capacity to conduct Training Needs Assessment:</a:t>
                      </a:r>
                    </a:p>
                    <a:p>
                      <a:pPr marL="285750" lvl="0" indent="-285750" algn="l">
                        <a:lnSpc>
                          <a:spcPct val="115000"/>
                        </a:lnSpc>
                        <a:buFont typeface="Arial" panose="020B0604020202020204" pitchFamily="34" charset="0"/>
                        <a:buChar char="•"/>
                      </a:pPr>
                      <a:r>
                        <a:rPr lang="en-IN" sz="1500" b="1">
                          <a:effectLst/>
                          <a:latin typeface="Segoe UI" panose="020B0502040204020203" pitchFamily="34" charset="0"/>
                          <a:cs typeface="Segoe UI" panose="020B0502040204020203" pitchFamily="34" charset="0"/>
                        </a:rPr>
                        <a:t>Inputs are obtained </a:t>
                      </a:r>
                      <a:r>
                        <a:rPr lang="en-IN" sz="1500">
                          <a:effectLst/>
                          <a:latin typeface="Segoe UI" panose="020B0502040204020203" pitchFamily="34" charset="0"/>
                          <a:cs typeface="Segoe UI" panose="020B0502040204020203" pitchFamily="34" charset="0"/>
                        </a:rPr>
                        <a:t>from parent Ministry/Department/Organisations/Cadre controlling authority/General Administration Dept/Training Directorate for developing training courses </a:t>
                      </a:r>
                      <a:r>
                        <a:rPr lang="en-IN" sz="1500" b="1">
                          <a:effectLst/>
                          <a:latin typeface="Segoe UI" panose="020B0502040204020203" pitchFamily="34" charset="0"/>
                          <a:cs typeface="Segoe UI" panose="020B0502040204020203" pitchFamily="34" charset="0"/>
                        </a:rPr>
                        <a:t>at predefined intervals.</a:t>
                      </a:r>
                    </a:p>
                    <a:p>
                      <a:pPr marL="285750" lvl="0" indent="-285750" algn="l">
                        <a:lnSpc>
                          <a:spcPct val="115000"/>
                        </a:lnSpc>
                        <a:buFont typeface="Arial" panose="020B0604020202020204" pitchFamily="34" charset="0"/>
                        <a:buChar char="•"/>
                      </a:pPr>
                      <a:r>
                        <a:rPr lang="en-IN" sz="1500">
                          <a:effectLst/>
                          <a:latin typeface="Segoe UI" panose="020B0502040204020203" pitchFamily="34" charset="0"/>
                          <a:cs typeface="Segoe UI" panose="020B0502040204020203" pitchFamily="34" charset="0"/>
                        </a:rPr>
                        <a:t>The institute </a:t>
                      </a:r>
                      <a:r>
                        <a:rPr lang="en-IN" sz="1500" b="1">
                          <a:effectLst/>
                          <a:latin typeface="Segoe UI" panose="020B0502040204020203" pitchFamily="34" charset="0"/>
                          <a:cs typeface="Segoe UI" panose="020B0502040204020203" pitchFamily="34" charset="0"/>
                        </a:rPr>
                        <a:t>analyses identified needs</a:t>
                      </a:r>
                      <a:r>
                        <a:rPr lang="en-IN" sz="1500">
                          <a:effectLst/>
                          <a:latin typeface="Segoe UI" panose="020B0502040204020203" pitchFamily="34" charset="0"/>
                          <a:cs typeface="Segoe UI" panose="020B0502040204020203" pitchFamily="34" charset="0"/>
                        </a:rPr>
                        <a:t>, </a:t>
                      </a:r>
                      <a:r>
                        <a:rPr lang="en-IN" sz="1500" b="1">
                          <a:effectLst/>
                          <a:latin typeface="Segoe UI" panose="020B0502040204020203" pitchFamily="34" charset="0"/>
                          <a:cs typeface="Segoe UI" panose="020B0502040204020203" pitchFamily="34" charset="0"/>
                        </a:rPr>
                        <a:t>but no follow-up actions are undertaken</a:t>
                      </a:r>
                      <a:r>
                        <a:rPr lang="en-IN" sz="1500">
                          <a:effectLst/>
                          <a:latin typeface="Segoe UI" panose="020B0502040204020203" pitchFamily="34" charset="0"/>
                          <a:cs typeface="Segoe UI" panose="020B0502040204020203" pitchFamily="34" charset="0"/>
                        </a:rPr>
                        <a:t>.</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effectLst/>
                          <a:latin typeface="Segoe UI" panose="020B05020402040202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tc>
                  <a:txBody>
                    <a:bodyPr/>
                    <a:lstStyle/>
                    <a:p>
                      <a:pPr algn="l">
                        <a:lnSpc>
                          <a:spcPct val="115000"/>
                        </a:lnSpc>
                      </a:pPr>
                      <a:r>
                        <a:rPr lang="en-IN" sz="1500">
                          <a:effectLst/>
                          <a:latin typeface="Segoe UI" panose="020B0502040204020203" pitchFamily="34" charset="0"/>
                          <a:cs typeface="Segoe UI" panose="020B0502040204020203" pitchFamily="34" charset="0"/>
                        </a:rPr>
                        <a:t>Has in-house capacity to conduct Training Needs Assessment:</a:t>
                      </a:r>
                    </a:p>
                    <a:p>
                      <a:pPr marL="285750" lvl="0" indent="-285750" algn="l">
                        <a:lnSpc>
                          <a:spcPct val="115000"/>
                        </a:lnSpc>
                        <a:buFont typeface="Arial" panose="020B0604020202020204" pitchFamily="34" charset="0"/>
                        <a:buChar char="•"/>
                      </a:pPr>
                      <a:r>
                        <a:rPr lang="en-IN" sz="1500" b="1">
                          <a:effectLst/>
                          <a:latin typeface="Segoe UI" panose="020B0502040204020203" pitchFamily="34" charset="0"/>
                          <a:cs typeface="Segoe UI" panose="020B0502040204020203" pitchFamily="34" charset="0"/>
                        </a:rPr>
                        <a:t>Stakeholder discussions are conducted at predefined intervals</a:t>
                      </a:r>
                      <a:r>
                        <a:rPr lang="en-IN" sz="1500">
                          <a:effectLst/>
                          <a:latin typeface="Segoe UI" panose="020B0502040204020203" pitchFamily="34" charset="0"/>
                          <a:cs typeface="Segoe UI" panose="020B0502040204020203" pitchFamily="34" charset="0"/>
                        </a:rPr>
                        <a:t>.</a:t>
                      </a:r>
                    </a:p>
                    <a:p>
                      <a:pPr marL="285750" lvl="0" indent="-285750" algn="l">
                        <a:lnSpc>
                          <a:spcPct val="115000"/>
                        </a:lnSpc>
                        <a:buFont typeface="Arial" panose="020B0604020202020204" pitchFamily="34" charset="0"/>
                        <a:buChar char="•"/>
                      </a:pPr>
                      <a:r>
                        <a:rPr lang="en-IN" sz="1500">
                          <a:effectLst/>
                          <a:latin typeface="Segoe UI" panose="020B0502040204020203" pitchFamily="34" charset="0"/>
                          <a:cs typeface="Segoe UI" panose="020B0502040204020203" pitchFamily="34" charset="0"/>
                        </a:rPr>
                        <a:t>Conducts </a:t>
                      </a:r>
                      <a:r>
                        <a:rPr lang="en-IN" sz="1500" b="1">
                          <a:effectLst/>
                          <a:latin typeface="Segoe UI" panose="020B0502040204020203" pitchFamily="34" charset="0"/>
                          <a:cs typeface="Segoe UI" panose="020B0502040204020203" pitchFamily="34" charset="0"/>
                        </a:rPr>
                        <a:t>Training Needs Assessment in collaboration with officers </a:t>
                      </a:r>
                      <a:r>
                        <a:rPr lang="en-IN" sz="1500">
                          <a:effectLst/>
                          <a:latin typeface="Segoe UI" panose="020B0502040204020203" pitchFamily="34" charset="0"/>
                          <a:cs typeface="Segoe UI" panose="020B0502040204020203" pitchFamily="34" charset="0"/>
                        </a:rPr>
                        <a:t>from the parent Ministry/Department/Organisation and other stakeholders.</a:t>
                      </a:r>
                    </a:p>
                    <a:p>
                      <a:pPr marL="285750" lvl="0" indent="-285750" algn="l">
                        <a:lnSpc>
                          <a:spcPct val="115000"/>
                        </a:lnSpc>
                        <a:buFont typeface="Arial" panose="020B0604020202020204" pitchFamily="34" charset="0"/>
                        <a:buChar char="•"/>
                      </a:pPr>
                      <a:r>
                        <a:rPr lang="en-IN" sz="1500">
                          <a:effectLst/>
                          <a:latin typeface="Segoe UI" panose="020B0502040204020203" pitchFamily="34" charset="0"/>
                          <a:cs typeface="Segoe UI" panose="020B0502040204020203" pitchFamily="34" charset="0"/>
                        </a:rPr>
                        <a:t>The institute </a:t>
                      </a:r>
                      <a:r>
                        <a:rPr lang="en-IN" sz="1500" b="1">
                          <a:effectLst/>
                          <a:latin typeface="Segoe UI" panose="020B0502040204020203" pitchFamily="34" charset="0"/>
                          <a:cs typeface="Segoe UI" panose="020B0502040204020203" pitchFamily="34" charset="0"/>
                        </a:rPr>
                        <a:t>analyses identified needs and re-designs/updates training programmes.</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b">
                    <a:solidFill>
                      <a:srgbClr val="FFFAEB"/>
                    </a:solidFill>
                  </a:tcPr>
                </a:tc>
                <a:tc>
                  <a:txBody>
                    <a:bodyPr/>
                    <a:lstStyle/>
                    <a:p>
                      <a:pPr marL="0" lvl="0" indent="0" algn="ctr">
                        <a:lnSpc>
                          <a:spcPct val="115000"/>
                        </a:lnSpc>
                        <a:buFont typeface="Arial" panose="020B0604020202020204" pitchFamily="34" charset="0"/>
                        <a:buNone/>
                      </a:pPr>
                      <a:r>
                        <a:rPr lang="en-US" sz="1500" b="1" dirty="0">
                          <a:effectLst/>
                          <a:latin typeface="Segoe UI" panose="020B0502040204020203" pitchFamily="34" charset="0"/>
                          <a:ea typeface="Noto Sans Symbols" panose="020B0604020202020204" charset="0"/>
                          <a:cs typeface="Segoe UI" panose="020B0502040204020203" pitchFamily="34" charset="0"/>
                        </a:rPr>
                        <a:t>5</a:t>
                      </a:r>
                      <a:endParaRPr lang="en-IN" sz="15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8" name="Slide Number Placeholder 7">
            <a:extLst>
              <a:ext uri="{FF2B5EF4-FFF2-40B4-BE49-F238E27FC236}">
                <a16:creationId xmlns:a16="http://schemas.microsoft.com/office/drawing/2014/main" id="{512BFC5B-13F5-234A-C358-8A1C581081C9}"/>
              </a:ext>
            </a:extLst>
          </p:cNvPr>
          <p:cNvSpPr>
            <a:spLocks noGrp="1"/>
          </p:cNvSpPr>
          <p:nvPr>
            <p:ph type="sldNum" sz="quarter" idx="12"/>
          </p:nvPr>
        </p:nvSpPr>
        <p:spPr/>
        <p:txBody>
          <a:bodyPr/>
          <a:lstStyle/>
          <a:p>
            <a:fld id="{92C30855-3FBF-4085-B7F0-FFA2576C87E5}" type="slidenum">
              <a:rPr lang="en-IN" smtClean="0"/>
              <a:t>5</a:t>
            </a:fld>
            <a:endParaRPr lang="en-IN"/>
          </a:p>
        </p:txBody>
      </p:sp>
      <p:sp>
        <p:nvSpPr>
          <p:cNvPr id="2" name="Google Shape;115;p3">
            <a:extLst>
              <a:ext uri="{FF2B5EF4-FFF2-40B4-BE49-F238E27FC236}">
                <a16:creationId xmlns:a16="http://schemas.microsoft.com/office/drawing/2014/main" id="{4E65C70E-F857-E9BC-876C-3713B179BFCE}"/>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1</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621525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7;p37">
            <a:extLst>
              <a:ext uri="{FF2B5EF4-FFF2-40B4-BE49-F238E27FC236}">
                <a16:creationId xmlns:a16="http://schemas.microsoft.com/office/drawing/2014/main" id="{0C0762CA-51EB-C4BB-E3A9-F3A8D421A11C}"/>
              </a:ext>
            </a:extLst>
          </p:cNvPr>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The institute has the autonomy to generate revenue from sources other than the parent Ministry/Department/</a:t>
            </a:r>
            <a:r>
              <a:rPr lang="en-US" sz="2000" b="1" err="1">
                <a:solidFill>
                  <a:srgbClr val="000000"/>
                </a:solidFill>
                <a:latin typeface="Segoe UI" panose="020B0502040204020203" pitchFamily="34" charset="0"/>
                <a:cs typeface="Segoe UI" panose="020B0502040204020203" pitchFamily="34" charset="0"/>
              </a:rPr>
              <a:t>Organisation</a:t>
            </a:r>
            <a:r>
              <a:rPr lang="en-US" sz="2000" b="1">
                <a:solidFill>
                  <a:srgbClr val="000000"/>
                </a:solidFill>
                <a:latin typeface="Segoe UI" panose="020B0502040204020203" pitchFamily="34" charset="0"/>
                <a:cs typeface="Segoe UI" panose="020B0502040204020203" pitchFamily="34" charset="0"/>
              </a:rPr>
              <a:t> and retain/use the surplus at its discretion. </a:t>
            </a: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10" name="Table 9">
            <a:extLst>
              <a:ext uri="{FF2B5EF4-FFF2-40B4-BE49-F238E27FC236}">
                <a16:creationId xmlns:a16="http://schemas.microsoft.com/office/drawing/2014/main" id="{A870BB9C-D59A-D38B-C3A4-C129C3BB0213}"/>
              </a:ext>
            </a:extLst>
          </p:cNvPr>
          <p:cNvGraphicFramePr>
            <a:graphicFrameLocks noGrp="1"/>
          </p:cNvGraphicFramePr>
          <p:nvPr>
            <p:extLst>
              <p:ext uri="{D42A27DB-BD31-4B8C-83A1-F6EECF244321}">
                <p14:modId xmlns:p14="http://schemas.microsoft.com/office/powerpoint/2010/main" val="538162347"/>
              </p:ext>
            </p:extLst>
          </p:nvPr>
        </p:nvGraphicFramePr>
        <p:xfrm>
          <a:off x="788137" y="2574345"/>
          <a:ext cx="10580914" cy="3516968"/>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does not have the autonomy to generate revenue at its discretion. 		</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take up activities for generating revenue from sources other than the parent Ministry/Department/</a:t>
                      </a:r>
                      <a:r>
                        <a:rPr lang="en-US" sz="15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but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cannot retain/use the surplus at its own discretion. </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the autonomy to take up activities for generating revenue from sources other than the parent Ministry/Department/</a:t>
                      </a:r>
                      <a:r>
                        <a:rPr lang="en-US" sz="15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with approval from the parent Ministry/Department/</a:t>
                      </a:r>
                      <a:r>
                        <a:rPr lang="en-US" sz="15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but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 retain/use some portion of the surplus at its own discretion. </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the autonomy to take up activities for generating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10%- 25%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revenue from sources other than the parent Ministry/Department/</a:t>
                      </a:r>
                      <a:r>
                        <a:rPr lang="en-US" sz="1500" b="0"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and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 retain/use the entire surplus with approval from the parent Ministry/Department/</a:t>
                      </a:r>
                      <a:r>
                        <a:rPr lang="en-US" sz="1500" b="1" i="0" u="none" strike="noStrike" cap="none" baseline="0" err="1">
                          <a:solidFill>
                            <a:schemeClr val="dk1"/>
                          </a:solidFill>
                          <a:latin typeface="Segoe UI" panose="020B0502040204020203" pitchFamily="34" charset="0"/>
                          <a:ea typeface="Calibri"/>
                          <a:cs typeface="Segoe UI" panose="020B0502040204020203" pitchFamily="34" charset="0"/>
                          <a:sym typeface="Arial"/>
                        </a:rPr>
                        <a:t>Organisation</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the autonomy to take up activities generating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&gt;25%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revenue from sources other than the parent Ministry/Department/Organisation and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 retain/use the surplus at its own discretion.</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2" name="Slide Number Placeholder 11">
            <a:extLst>
              <a:ext uri="{FF2B5EF4-FFF2-40B4-BE49-F238E27FC236}">
                <a16:creationId xmlns:a16="http://schemas.microsoft.com/office/drawing/2014/main" id="{AD00E0EE-9AF6-8923-13AC-0BF2E6F82B6A}"/>
              </a:ext>
            </a:extLst>
          </p:cNvPr>
          <p:cNvSpPr>
            <a:spLocks noGrp="1"/>
          </p:cNvSpPr>
          <p:nvPr>
            <p:ph type="sldNum" sz="quarter" idx="12"/>
          </p:nvPr>
        </p:nvSpPr>
        <p:spPr/>
        <p:txBody>
          <a:bodyPr/>
          <a:lstStyle/>
          <a:p>
            <a:fld id="{92C30855-3FBF-4085-B7F0-FFA2576C87E5}" type="slidenum">
              <a:rPr lang="en-IN" smtClean="0"/>
              <a:t>50</a:t>
            </a:fld>
            <a:endParaRPr lang="en-IN"/>
          </a:p>
        </p:txBody>
      </p:sp>
      <p:sp>
        <p:nvSpPr>
          <p:cNvPr id="3" name="Title 2">
            <a:extLst>
              <a:ext uri="{FF2B5EF4-FFF2-40B4-BE49-F238E27FC236}">
                <a16:creationId xmlns:a16="http://schemas.microsoft.com/office/drawing/2014/main" id="{EBB1D316-62E4-7DB3-37E9-BD0F13437D19}"/>
              </a:ext>
            </a:extLst>
          </p:cNvPr>
          <p:cNvSpPr>
            <a:spLocks noGrp="1"/>
          </p:cNvSpPr>
          <p:nvPr>
            <p:ph type="title"/>
          </p:nvPr>
        </p:nvSpPr>
        <p:spPr/>
        <p:txBody>
          <a:bodyPr/>
          <a:lstStyle/>
          <a:p>
            <a:r>
              <a:rPr lang="en-US"/>
              <a:t>Metric 39</a:t>
            </a:r>
          </a:p>
        </p:txBody>
      </p:sp>
    </p:spTree>
    <p:extLst>
      <p:ext uri="{BB962C8B-B14F-4D97-AF65-F5344CB8AC3E}">
        <p14:creationId xmlns:p14="http://schemas.microsoft.com/office/powerpoint/2010/main" val="2141854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a:extLst>
              <a:ext uri="{FF2B5EF4-FFF2-40B4-BE49-F238E27FC236}">
                <a16:creationId xmlns:a16="http://schemas.microsoft.com/office/drawing/2014/main" id="{4171F12F-6CFD-9AB7-4279-188FE086A59E}"/>
              </a:ext>
            </a:extLst>
          </p:cNvPr>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The institute has the autonomy to set and amend its own internal procedures for operations as well as training. </a:t>
            </a: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7F583E3F-FAD3-A222-384E-0E089D091342}"/>
              </a:ext>
            </a:extLst>
          </p:cNvPr>
          <p:cNvGraphicFramePr>
            <a:graphicFrameLocks noGrp="1"/>
          </p:cNvGraphicFramePr>
          <p:nvPr>
            <p:extLst>
              <p:ext uri="{D42A27DB-BD31-4B8C-83A1-F6EECF244321}">
                <p14:modId xmlns:p14="http://schemas.microsoft.com/office/powerpoint/2010/main" val="888095419"/>
              </p:ext>
            </p:extLst>
          </p:nvPr>
        </p:nvGraphicFramePr>
        <p:xfrm>
          <a:off x="788137" y="2737976"/>
          <a:ext cx="10580914" cy="275662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pre-established rules for internal training operations that it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cannot amend.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 amend some of the pre-established rules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internal training operations with permission but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cannot create its own rules.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can amend some of the pre-established rules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and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create its own policies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internal training operations with permission.</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can amend pre-established rules on internal training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operations, but it does need permission to create its own rules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full autonomy to amend any pre-established rules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on internal training operations, and can also create its own policies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2" name="Slide Number Placeholder 11">
            <a:extLst>
              <a:ext uri="{FF2B5EF4-FFF2-40B4-BE49-F238E27FC236}">
                <a16:creationId xmlns:a16="http://schemas.microsoft.com/office/drawing/2014/main" id="{A93BFADC-6469-9E23-55F7-8B1EC7A28931}"/>
              </a:ext>
            </a:extLst>
          </p:cNvPr>
          <p:cNvSpPr>
            <a:spLocks noGrp="1"/>
          </p:cNvSpPr>
          <p:nvPr>
            <p:ph type="sldNum" sz="quarter" idx="12"/>
          </p:nvPr>
        </p:nvSpPr>
        <p:spPr/>
        <p:txBody>
          <a:bodyPr/>
          <a:lstStyle/>
          <a:p>
            <a:fld id="{92C30855-3FBF-4085-B7F0-FFA2576C87E5}" type="slidenum">
              <a:rPr lang="en-IN" smtClean="0"/>
              <a:t>51</a:t>
            </a:fld>
            <a:endParaRPr lang="en-IN"/>
          </a:p>
        </p:txBody>
      </p:sp>
      <p:sp>
        <p:nvSpPr>
          <p:cNvPr id="3" name="Title 2">
            <a:extLst>
              <a:ext uri="{FF2B5EF4-FFF2-40B4-BE49-F238E27FC236}">
                <a16:creationId xmlns:a16="http://schemas.microsoft.com/office/drawing/2014/main" id="{BFEBCAC9-5A3B-3A76-E88E-72497DBE2A52}"/>
              </a:ext>
            </a:extLst>
          </p:cNvPr>
          <p:cNvSpPr>
            <a:spLocks noGrp="1"/>
          </p:cNvSpPr>
          <p:nvPr>
            <p:ph type="title"/>
          </p:nvPr>
        </p:nvSpPr>
        <p:spPr/>
        <p:txBody>
          <a:bodyPr/>
          <a:lstStyle/>
          <a:p>
            <a:r>
              <a:rPr lang="en-US"/>
              <a:t>Metric 40</a:t>
            </a:r>
          </a:p>
        </p:txBody>
      </p:sp>
    </p:spTree>
    <p:extLst>
      <p:ext uri="{BB962C8B-B14F-4D97-AF65-F5344CB8AC3E}">
        <p14:creationId xmlns:p14="http://schemas.microsoft.com/office/powerpoint/2010/main" val="2917303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Google Shape;617;p37"/>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maintain and utilize data on the training </a:t>
            </a:r>
            <a:r>
              <a:rPr lang="en-US" sz="2000" b="1" err="1">
                <a:solidFill>
                  <a:srgbClr val="000000"/>
                </a:solidFill>
                <a:latin typeface="Segoe UI" panose="020B0502040204020203" pitchFamily="34" charset="0"/>
                <a:cs typeface="Segoe UI" panose="020B0502040204020203" pitchFamily="34" charset="0"/>
              </a:rPr>
              <a:t>programmes</a:t>
            </a:r>
            <a:r>
              <a:rPr lang="en-US" sz="2000" b="1">
                <a:solidFill>
                  <a:srgbClr val="000000"/>
                </a:solidFill>
                <a:latin typeface="Segoe UI" panose="020B0502040204020203" pitchFamily="34" charset="0"/>
                <a:cs typeface="Segoe UI" panose="020B0502040204020203" pitchFamily="34" charset="0"/>
              </a:rPr>
              <a:t> conducted? </a:t>
            </a: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8" name="Table 7">
            <a:extLst>
              <a:ext uri="{FF2B5EF4-FFF2-40B4-BE49-F238E27FC236}">
                <a16:creationId xmlns:a16="http://schemas.microsoft.com/office/drawing/2014/main" id="{190C01BD-F27D-5F4B-32B6-C6F516F663E0}"/>
              </a:ext>
            </a:extLst>
          </p:cNvPr>
          <p:cNvGraphicFramePr>
            <a:graphicFrameLocks noGrp="1"/>
          </p:cNvGraphicFramePr>
          <p:nvPr>
            <p:extLst>
              <p:ext uri="{D42A27DB-BD31-4B8C-83A1-F6EECF244321}">
                <p14:modId xmlns:p14="http://schemas.microsoft.com/office/powerpoint/2010/main" val="1305177563"/>
              </p:ext>
            </p:extLst>
          </p:nvPr>
        </p:nvGraphicFramePr>
        <p:xfrm>
          <a:off x="788137" y="2670598"/>
          <a:ext cx="10580914" cy="2756620"/>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maintains all records and information offline/physically. 			</a:t>
                      </a: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maintains some records on digital databases but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uses ad hoc systems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(such as Microsoft Excel, Google Sheets, etc.).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maintains some records on digital databases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using a single data-sharing platform. </a:t>
                      </a:r>
                      <a:endPar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maintains all records on digital databases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using a single data-sharing platform but data updation and maintenance are lagged and not done in real-time</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600">
                          <a:effectLst/>
                          <a:latin typeface="Segoe UI" panose="020B0502040204020203" pitchFamily="34" charset="0"/>
                          <a:ea typeface="Arial" panose="020B0604020202020204"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maintains all internal records on digital databases </a:t>
                      </a:r>
                      <a:r>
                        <a:rPr lang="en-US" sz="1600" b="1" i="0" u="none" strike="noStrike" cap="none" baseline="0">
                          <a:solidFill>
                            <a:schemeClr val="dk1"/>
                          </a:solidFill>
                          <a:latin typeface="Segoe UI" panose="020B0502040204020203" pitchFamily="34" charset="0"/>
                          <a:ea typeface="Calibri"/>
                          <a:cs typeface="Segoe UI" panose="020B0502040204020203" pitchFamily="34" charset="0"/>
                          <a:sym typeface="Arial"/>
                        </a:rPr>
                        <a:t>using a single data-sharing platform, and data updation and maintenance are done regularly and in real-time. </a:t>
                      </a:r>
                      <a:r>
                        <a:rPr lang="en-US" sz="16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5</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0" name="Slide Number Placeholder 9">
            <a:extLst>
              <a:ext uri="{FF2B5EF4-FFF2-40B4-BE49-F238E27FC236}">
                <a16:creationId xmlns:a16="http://schemas.microsoft.com/office/drawing/2014/main" id="{6CE33F1A-343F-B14B-1511-959E4E11920F}"/>
              </a:ext>
            </a:extLst>
          </p:cNvPr>
          <p:cNvSpPr>
            <a:spLocks noGrp="1"/>
          </p:cNvSpPr>
          <p:nvPr>
            <p:ph type="sldNum" sz="quarter" idx="12"/>
          </p:nvPr>
        </p:nvSpPr>
        <p:spPr/>
        <p:txBody>
          <a:bodyPr/>
          <a:lstStyle/>
          <a:p>
            <a:fld id="{92C30855-3FBF-4085-B7F0-FFA2576C87E5}" type="slidenum">
              <a:rPr lang="en-IN" smtClean="0"/>
              <a:t>52</a:t>
            </a:fld>
            <a:endParaRPr lang="en-IN"/>
          </a:p>
        </p:txBody>
      </p:sp>
      <p:sp>
        <p:nvSpPr>
          <p:cNvPr id="3" name="Title 2">
            <a:extLst>
              <a:ext uri="{FF2B5EF4-FFF2-40B4-BE49-F238E27FC236}">
                <a16:creationId xmlns:a16="http://schemas.microsoft.com/office/drawing/2014/main" id="{BE2DD4F8-AFDD-214F-ED41-30664DE46AF8}"/>
              </a:ext>
            </a:extLst>
          </p:cNvPr>
          <p:cNvSpPr>
            <a:spLocks noGrp="1"/>
          </p:cNvSpPr>
          <p:nvPr>
            <p:ph type="title"/>
          </p:nvPr>
        </p:nvSpPr>
        <p:spPr/>
        <p:txBody>
          <a:bodyPr/>
          <a:lstStyle/>
          <a:p>
            <a:r>
              <a:rPr lang="en-US"/>
              <a:t>Metric 41</a:t>
            </a:r>
          </a:p>
        </p:txBody>
      </p:sp>
    </p:spTree>
    <p:extLst>
      <p:ext uri="{BB962C8B-B14F-4D97-AF65-F5344CB8AC3E}">
        <p14:creationId xmlns:p14="http://schemas.microsoft.com/office/powerpoint/2010/main" val="3178843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7;p37"/>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Does the institute have robust mechanisms for timely and regular sharing of information between stakeholders (Ministry/Department/</a:t>
            </a:r>
            <a:r>
              <a:rPr lang="en-US" sz="2000" b="1" err="1">
                <a:solidFill>
                  <a:srgbClr val="000000"/>
                </a:solidFill>
                <a:latin typeface="Segoe UI" panose="020B0502040204020203" pitchFamily="34" charset="0"/>
                <a:cs typeface="Segoe UI" panose="020B0502040204020203" pitchFamily="34" charset="0"/>
              </a:rPr>
              <a:t>Organisation</a:t>
            </a:r>
            <a:r>
              <a:rPr lang="en-US" sz="2000" b="1">
                <a:solidFill>
                  <a:srgbClr val="000000"/>
                </a:solidFill>
                <a:latin typeface="Segoe UI" panose="020B0502040204020203" pitchFamily="34" charset="0"/>
                <a:cs typeface="Segoe UI" panose="020B0502040204020203" pitchFamily="34" charset="0"/>
              </a:rPr>
              <a:t>)? </a:t>
            </a: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7" name="Table 6">
            <a:extLst>
              <a:ext uri="{FF2B5EF4-FFF2-40B4-BE49-F238E27FC236}">
                <a16:creationId xmlns:a16="http://schemas.microsoft.com/office/drawing/2014/main" id="{190C01BD-F27D-5F4B-32B6-C6F516F663E0}"/>
              </a:ext>
            </a:extLst>
          </p:cNvPr>
          <p:cNvGraphicFramePr>
            <a:graphicFrameLocks noGrp="1"/>
          </p:cNvGraphicFramePr>
          <p:nvPr>
            <p:extLst>
              <p:ext uri="{D42A27DB-BD31-4B8C-83A1-F6EECF244321}">
                <p14:modId xmlns:p14="http://schemas.microsoft.com/office/powerpoint/2010/main" val="3004561117"/>
              </p:ext>
            </p:extLst>
          </p:nvPr>
        </p:nvGraphicFramePr>
        <p:xfrm>
          <a:off x="788137" y="2670598"/>
          <a:ext cx="10580914" cy="2831168"/>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does not share information with its stakeholders. 		</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shares internal information with stakeholders, but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 formal guidelines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are in place to regulate the process.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has formal guidelines in place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for regular exchange of information between stakeholders, but these are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not routinely followed</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formal guidelines in place for the regular exchange of information between stakeholders, and these are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routinely followed. </a:t>
                      </a:r>
                      <a:endPar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institute has formal guidelines in place for the regular exchange of information between stakeholders, which are routinely followed.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This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information is actively used to make changes or improvements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to the Institute as needed.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0" name="Slide Number Placeholder 9">
            <a:extLst>
              <a:ext uri="{FF2B5EF4-FFF2-40B4-BE49-F238E27FC236}">
                <a16:creationId xmlns:a16="http://schemas.microsoft.com/office/drawing/2014/main" id="{1D54AAFB-3AE7-43C1-1278-294702919967}"/>
              </a:ext>
            </a:extLst>
          </p:cNvPr>
          <p:cNvSpPr>
            <a:spLocks noGrp="1"/>
          </p:cNvSpPr>
          <p:nvPr>
            <p:ph type="sldNum" sz="quarter" idx="12"/>
          </p:nvPr>
        </p:nvSpPr>
        <p:spPr/>
        <p:txBody>
          <a:bodyPr/>
          <a:lstStyle/>
          <a:p>
            <a:fld id="{92C30855-3FBF-4085-B7F0-FFA2576C87E5}" type="slidenum">
              <a:rPr lang="en-IN" smtClean="0"/>
              <a:t>53</a:t>
            </a:fld>
            <a:endParaRPr lang="en-IN"/>
          </a:p>
        </p:txBody>
      </p:sp>
      <p:sp>
        <p:nvSpPr>
          <p:cNvPr id="3" name="Title 2">
            <a:extLst>
              <a:ext uri="{FF2B5EF4-FFF2-40B4-BE49-F238E27FC236}">
                <a16:creationId xmlns:a16="http://schemas.microsoft.com/office/drawing/2014/main" id="{A4A38845-B565-B708-CA25-F05CA30CA37F}"/>
              </a:ext>
            </a:extLst>
          </p:cNvPr>
          <p:cNvSpPr>
            <a:spLocks noGrp="1"/>
          </p:cNvSpPr>
          <p:nvPr>
            <p:ph type="title"/>
          </p:nvPr>
        </p:nvSpPr>
        <p:spPr/>
        <p:txBody>
          <a:bodyPr/>
          <a:lstStyle/>
          <a:p>
            <a:r>
              <a:rPr lang="en-US"/>
              <a:t>Metric 42</a:t>
            </a:r>
          </a:p>
        </p:txBody>
      </p:sp>
    </p:spTree>
    <p:extLst>
      <p:ext uri="{BB962C8B-B14F-4D97-AF65-F5344CB8AC3E}">
        <p14:creationId xmlns:p14="http://schemas.microsoft.com/office/powerpoint/2010/main" val="1690363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Google Shape;617;p37"/>
          <p:cNvSpPr txBox="1">
            <a:spLocks/>
          </p:cNvSpPr>
          <p:nvPr/>
        </p:nvSpPr>
        <p:spPr>
          <a:xfrm>
            <a:off x="539496" y="1513542"/>
            <a:ext cx="11078197" cy="14038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buFont typeface="Arial" panose="020B0604020202020204" pitchFamily="34" charset="0"/>
              <a:buNone/>
            </a:pPr>
            <a:r>
              <a:rPr lang="en-US" sz="2000" b="1">
                <a:solidFill>
                  <a:srgbClr val="000000"/>
                </a:solidFill>
                <a:latin typeface="Segoe UI" panose="020B0502040204020203" pitchFamily="34" charset="0"/>
                <a:cs typeface="Segoe UI" panose="020B0502040204020203" pitchFamily="34" charset="0"/>
              </a:rPr>
              <a:t>To what extent does the institute engage with the local/regional community in hiring non-teaching staff for non-specialized positions? </a:t>
            </a: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a:p>
            <a:pPr marL="152400" indent="0">
              <a:buFont typeface="Arial" panose="020B0604020202020204" pitchFamily="34" charset="0"/>
              <a:buNone/>
            </a:pPr>
            <a:r>
              <a:rPr lang="en-US" sz="2000">
                <a:solidFill>
                  <a:srgbClr val="000000"/>
                </a:solidFill>
                <a:latin typeface="Segoe UI" panose="020B0502040204020203" pitchFamily="34" charset="0"/>
                <a:cs typeface="Segoe UI" panose="020B0502040204020203" pitchFamily="34" charset="0"/>
              </a:rPr>
              <a:t>		</a:t>
            </a:r>
          </a:p>
        </p:txBody>
      </p:sp>
      <p:graphicFrame>
        <p:nvGraphicFramePr>
          <p:cNvPr id="8" name="Table 7">
            <a:extLst>
              <a:ext uri="{FF2B5EF4-FFF2-40B4-BE49-F238E27FC236}">
                <a16:creationId xmlns:a16="http://schemas.microsoft.com/office/drawing/2014/main" id="{190C01BD-F27D-5F4B-32B6-C6F516F663E0}"/>
              </a:ext>
            </a:extLst>
          </p:cNvPr>
          <p:cNvGraphicFramePr>
            <a:graphicFrameLocks noGrp="1"/>
          </p:cNvGraphicFramePr>
          <p:nvPr>
            <p:extLst>
              <p:ext uri="{D42A27DB-BD31-4B8C-83A1-F6EECF244321}">
                <p14:modId xmlns:p14="http://schemas.microsoft.com/office/powerpoint/2010/main" val="4176816739"/>
              </p:ext>
            </p:extLst>
          </p:nvPr>
        </p:nvGraphicFramePr>
        <p:xfrm>
          <a:off x="788137" y="2660972"/>
          <a:ext cx="10580914" cy="3059768"/>
        </p:xfrm>
        <a:graphic>
          <a:graphicData uri="http://schemas.openxmlformats.org/drawingml/2006/table">
            <a:tbl>
              <a:tblPr/>
              <a:tblGrid>
                <a:gridCol w="965044">
                  <a:extLst>
                    <a:ext uri="{9D8B030D-6E8A-4147-A177-3AD203B41FA5}">
                      <a16:colId xmlns:a16="http://schemas.microsoft.com/office/drawing/2014/main" val="3409572356"/>
                    </a:ext>
                  </a:extLst>
                </a:gridCol>
                <a:gridCol w="8370533">
                  <a:extLst>
                    <a:ext uri="{9D8B030D-6E8A-4147-A177-3AD203B41FA5}">
                      <a16:colId xmlns:a16="http://schemas.microsoft.com/office/drawing/2014/main" val="3213430600"/>
                    </a:ext>
                  </a:extLst>
                </a:gridCol>
                <a:gridCol w="124533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No formal engagement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with the local community for hiring non-teaching staff/non-specialisation posts. </a:t>
                      </a:r>
                      <a:r>
                        <a:rPr lang="en-IN"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Some non-teaching staff are hired from the local community,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but no defined policy exists</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policy exists for employing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non-teaching staff from the local community. </a:t>
                      </a: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The institute employs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&lt;50%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its non-teaching training staff from the local community. </a:t>
                      </a: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A structured mechanism ensures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employment of non-teaching staff from the local community. </a:t>
                      </a: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The institute employs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50% - 70%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its non-teaching training staff from the local community.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US" sz="1500">
                          <a:effectLst/>
                          <a:latin typeface="Segoe UI" panose="020B0502040204020203" pitchFamily="34" charset="0"/>
                          <a:ea typeface="Arial" panose="020B0604020202020204"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The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institute actively prioritizes hiring local non-teaching staff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and collaborates with local employment agencies. </a:t>
                      </a:r>
                    </a:p>
                    <a:p>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 The institute employs </a:t>
                      </a:r>
                      <a:r>
                        <a:rPr lang="en-US" sz="1500" b="1" i="0" u="none" strike="noStrike" cap="none" baseline="0">
                          <a:solidFill>
                            <a:schemeClr val="dk1"/>
                          </a:solidFill>
                          <a:latin typeface="Segoe UI" panose="020B0502040204020203" pitchFamily="34" charset="0"/>
                          <a:ea typeface="Calibri"/>
                          <a:cs typeface="Segoe UI" panose="020B0502040204020203" pitchFamily="34" charset="0"/>
                          <a:sym typeface="Arial"/>
                        </a:rPr>
                        <a:t>&gt;70% </a:t>
                      </a:r>
                      <a:r>
                        <a:rPr lang="en-US" sz="1500" b="0" i="0" u="none" strike="noStrike" cap="none" baseline="0">
                          <a:solidFill>
                            <a:schemeClr val="dk1"/>
                          </a:solidFill>
                          <a:latin typeface="Segoe UI" panose="020B0502040204020203" pitchFamily="34" charset="0"/>
                          <a:ea typeface="Calibri"/>
                          <a:cs typeface="Segoe UI" panose="020B0502040204020203" pitchFamily="34" charset="0"/>
                          <a:sym typeface="Arial"/>
                        </a:rPr>
                        <a:t>of its non-teaching training staff from the local community. </a:t>
                      </a: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5</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10" name="Slide Number Placeholder 9">
            <a:extLst>
              <a:ext uri="{FF2B5EF4-FFF2-40B4-BE49-F238E27FC236}">
                <a16:creationId xmlns:a16="http://schemas.microsoft.com/office/drawing/2014/main" id="{2DCFE8ED-2B15-D613-3D60-4046D43576FA}"/>
              </a:ext>
            </a:extLst>
          </p:cNvPr>
          <p:cNvSpPr>
            <a:spLocks noGrp="1"/>
          </p:cNvSpPr>
          <p:nvPr>
            <p:ph type="sldNum" sz="quarter" idx="12"/>
          </p:nvPr>
        </p:nvSpPr>
        <p:spPr/>
        <p:txBody>
          <a:bodyPr/>
          <a:lstStyle/>
          <a:p>
            <a:fld id="{92C30855-3FBF-4085-B7F0-FFA2576C87E5}" type="slidenum">
              <a:rPr lang="en-IN" smtClean="0"/>
              <a:t>54</a:t>
            </a:fld>
            <a:endParaRPr lang="en-IN"/>
          </a:p>
        </p:txBody>
      </p:sp>
      <p:sp>
        <p:nvSpPr>
          <p:cNvPr id="3" name="Title 2">
            <a:extLst>
              <a:ext uri="{FF2B5EF4-FFF2-40B4-BE49-F238E27FC236}">
                <a16:creationId xmlns:a16="http://schemas.microsoft.com/office/drawing/2014/main" id="{36DCEBA0-0424-AEE1-0DAD-FA2A2A2D9018}"/>
              </a:ext>
            </a:extLst>
          </p:cNvPr>
          <p:cNvSpPr>
            <a:spLocks noGrp="1"/>
          </p:cNvSpPr>
          <p:nvPr>
            <p:ph type="title"/>
          </p:nvPr>
        </p:nvSpPr>
        <p:spPr/>
        <p:txBody>
          <a:bodyPr/>
          <a:lstStyle/>
          <a:p>
            <a:r>
              <a:rPr lang="en-US"/>
              <a:t>Metric 43</a:t>
            </a:r>
          </a:p>
        </p:txBody>
      </p:sp>
    </p:spTree>
    <p:extLst>
      <p:ext uri="{BB962C8B-B14F-4D97-AF65-F5344CB8AC3E}">
        <p14:creationId xmlns:p14="http://schemas.microsoft.com/office/powerpoint/2010/main" val="2349578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white and orange cloud&#10;&#10;Description automatically generated">
            <a:extLst>
              <a:ext uri="{FF2B5EF4-FFF2-40B4-BE49-F238E27FC236}">
                <a16:creationId xmlns:a16="http://schemas.microsoft.com/office/drawing/2014/main" id="{9ECB90FA-13C6-C201-E9D9-BAAF46E95DE9}"/>
              </a:ext>
            </a:extLst>
          </p:cNvPr>
          <p:cNvPicPr>
            <a:picLocks noChangeAspect="1"/>
          </p:cNvPicPr>
          <p:nvPr/>
        </p:nvPicPr>
        <p:blipFill>
          <a:blip r:embed="rId3">
            <a:alphaModFix amt="24000"/>
          </a:blip>
          <a:stretch>
            <a:fillRect/>
          </a:stretch>
        </p:blipFill>
        <p:spPr>
          <a:xfrm>
            <a:off x="0" y="0"/>
            <a:ext cx="12192000" cy="6858000"/>
          </a:xfrm>
          <a:prstGeom prst="rect">
            <a:avLst/>
          </a:prstGeom>
        </p:spPr>
      </p:pic>
      <p:sp>
        <p:nvSpPr>
          <p:cNvPr id="8" name="Google Shape;1838;p46">
            <a:extLst>
              <a:ext uri="{FF2B5EF4-FFF2-40B4-BE49-F238E27FC236}">
                <a16:creationId xmlns:a16="http://schemas.microsoft.com/office/drawing/2014/main" id="{7C0B74E9-0BAF-B1F8-A870-4F6CA1253B2B}"/>
              </a:ext>
            </a:extLst>
          </p:cNvPr>
          <p:cNvSpPr txBox="1">
            <a:spLocks/>
          </p:cNvSpPr>
          <p:nvPr/>
        </p:nvSpPr>
        <p:spPr>
          <a:xfrm>
            <a:off x="1048277" y="3896961"/>
            <a:ext cx="10095441" cy="748351"/>
          </a:xfrm>
          <a:prstGeom prst="rect">
            <a:avLst/>
          </a:prstGeom>
        </p:spPr>
        <p:txBody>
          <a:bodyPr spcFirstLastPara="1" wrap="square" lIns="119937" tIns="121836" rIns="119937" bIns="121836" anchor="t" anchorCtr="0">
            <a:noAutofit/>
          </a:bodyPr>
          <a:lstStyle>
            <a:lvl1pPr algn="l" defTabSz="914400" rtl="0" eaLnBrk="1" latinLnBrk="0" hangingPunct="1">
              <a:lnSpc>
                <a:spcPct val="85000"/>
              </a:lnSpc>
              <a:spcBef>
                <a:spcPct val="0"/>
              </a:spcBef>
              <a:buNone/>
              <a:defRPr sz="2000" b="0" kern="120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3889" rtl="0" eaLnBrk="1" fontAlgn="auto" latinLnBrk="0" hangingPunct="1">
              <a:lnSpc>
                <a:spcPct val="85000"/>
              </a:lnSpc>
              <a:spcBef>
                <a:spcPts val="0"/>
              </a:spcBef>
              <a:spcAft>
                <a:spcPts val="0"/>
              </a:spcAft>
              <a:buClrTx/>
              <a:buSzTx/>
              <a:buFontTx/>
              <a:buNone/>
              <a:tabLst/>
              <a:defRPr/>
            </a:pPr>
            <a:endParaRPr kumimoji="0" lang="en-US" sz="4597" b="1" i="0" u="none" strike="noStrike" kern="1200" cap="none" spc="0" normalizeH="0" baseline="0" noProof="0">
              <a:ln>
                <a:noFill/>
              </a:ln>
              <a:solidFill>
                <a:srgbClr val="1B4CA1"/>
              </a:solidFill>
              <a:effectLst/>
              <a:uLnTx/>
              <a:uFillTx/>
              <a:latin typeface="Poppins" panose="00000500000000000000" pitchFamily="2" charset="0"/>
              <a:ea typeface="Lato" panose="020F0502020204030203" pitchFamily="34" charset="0"/>
              <a:cs typeface="Poppins" panose="00000500000000000000" pitchFamily="2" charset="0"/>
              <a:sym typeface="Arial"/>
            </a:endParaRPr>
          </a:p>
        </p:txBody>
      </p:sp>
      <p:sp>
        <p:nvSpPr>
          <p:cNvPr id="12" name="Google Shape;1839;p46">
            <a:extLst>
              <a:ext uri="{FF2B5EF4-FFF2-40B4-BE49-F238E27FC236}">
                <a16:creationId xmlns:a16="http://schemas.microsoft.com/office/drawing/2014/main" id="{40FAB6EB-72B6-3C97-154A-0040E7E39E79}"/>
              </a:ext>
            </a:extLst>
          </p:cNvPr>
          <p:cNvSpPr txBox="1">
            <a:spLocks/>
          </p:cNvSpPr>
          <p:nvPr/>
        </p:nvSpPr>
        <p:spPr>
          <a:xfrm>
            <a:off x="3982690" y="5754325"/>
            <a:ext cx="4226620" cy="592795"/>
          </a:xfrm>
          <a:prstGeom prst="rect">
            <a:avLst/>
          </a:prstGeom>
        </p:spPr>
        <p:txBody>
          <a:bodyPr spcFirstLastPara="1" wrap="square" lIns="119937" tIns="121836" rIns="119937" bIns="121836" anchor="t" anchorCtr="0">
            <a:noAutofit/>
          </a:bodyPr>
          <a:lstStyle>
            <a:lvl1pPr marL="356616" indent="-356616" algn="l" defTabSz="914400" rtl="0" eaLnBrk="1" latinLnBrk="0" hangingPunct="1">
              <a:spcBef>
                <a:spcPct val="20000"/>
              </a:spcBef>
              <a:buClr>
                <a:schemeClr val="accent3">
                  <a:lumMod val="50000"/>
                </a:schemeClr>
              </a:buClr>
              <a:buSzPct val="70000"/>
              <a:buFont typeface="Arial" pitchFamily="34" charset="0"/>
              <a:buChar char="►"/>
              <a:defRPr sz="2000" kern="1200">
                <a:solidFill>
                  <a:schemeClr val="bg2"/>
                </a:solidFill>
                <a:latin typeface="Lato" panose="020F0502020204030203" pitchFamily="34" charset="0"/>
                <a:ea typeface="Lato" panose="020F0502020204030203" pitchFamily="34" charset="0"/>
                <a:cs typeface="Lato" panose="020F0502020204030203" pitchFamily="34" charset="0"/>
              </a:defRPr>
            </a:lvl1pPr>
            <a:lvl2pPr marL="713232" indent="-356616" algn="l" defTabSz="914400" rtl="0" eaLnBrk="1" latinLnBrk="0" hangingPunct="1">
              <a:spcBef>
                <a:spcPct val="20000"/>
              </a:spcBef>
              <a:buClr>
                <a:schemeClr val="accent3">
                  <a:lumMod val="50000"/>
                </a:schemeClr>
              </a:buClr>
              <a:buSzPct val="70000"/>
              <a:buFont typeface="Arial" pitchFamily="34" charset="0"/>
              <a:buChar char="►"/>
              <a:defRPr sz="1800" kern="1200">
                <a:solidFill>
                  <a:schemeClr val="bg2"/>
                </a:solidFill>
                <a:latin typeface="Lato" panose="020F0502020204030203" pitchFamily="34" charset="0"/>
                <a:ea typeface="Lato" panose="020F0502020204030203" pitchFamily="34" charset="0"/>
                <a:cs typeface="Lato" panose="020F0502020204030203" pitchFamily="34" charset="0"/>
              </a:defRPr>
            </a:lvl2pPr>
            <a:lvl3pPr marL="1069848" indent="-356616" algn="l" defTabSz="914400" rtl="0" eaLnBrk="1" latinLnBrk="0" hangingPunct="1">
              <a:spcBef>
                <a:spcPct val="20000"/>
              </a:spcBef>
              <a:buClr>
                <a:schemeClr val="accent3">
                  <a:lumMod val="50000"/>
                </a:schemeClr>
              </a:buClr>
              <a:buSzPct val="70000"/>
              <a:buFont typeface="Arial" pitchFamily="34" charset="0"/>
              <a:buChar char="►"/>
              <a:defRPr sz="1600" kern="1200">
                <a:solidFill>
                  <a:schemeClr val="bg2"/>
                </a:solidFill>
                <a:latin typeface="Lato" panose="020F0502020204030203" pitchFamily="34" charset="0"/>
                <a:ea typeface="Lato" panose="020F0502020204030203" pitchFamily="34" charset="0"/>
                <a:cs typeface="Lato" panose="020F0502020204030203" pitchFamily="34" charset="0"/>
              </a:defRPr>
            </a:lvl3pPr>
            <a:lvl4pPr marL="1426464" indent="-356616" algn="l" defTabSz="914400" rtl="0" eaLnBrk="1" latinLnBrk="0" hangingPunct="1">
              <a:spcBef>
                <a:spcPct val="20000"/>
              </a:spcBef>
              <a:buClr>
                <a:schemeClr val="accent3">
                  <a:lumMod val="50000"/>
                </a:schemeClr>
              </a:buClr>
              <a:buSzPct val="70000"/>
              <a:buFont typeface="Arial" pitchFamily="34" charset="0"/>
              <a:buChar char="►"/>
              <a:defRPr sz="1400" kern="1200">
                <a:solidFill>
                  <a:schemeClr val="bg2"/>
                </a:solidFill>
                <a:latin typeface="Lato" panose="020F0502020204030203" pitchFamily="34" charset="0"/>
                <a:ea typeface="Lato" panose="020F0502020204030203" pitchFamily="34" charset="0"/>
                <a:cs typeface="Lato" panose="020F0502020204030203" pitchFamily="34" charset="0"/>
              </a:defRPr>
            </a:lvl4pPr>
            <a:lvl5pPr marL="1783080" indent="-356616" algn="l" defTabSz="914400" rtl="0" eaLnBrk="1" latinLnBrk="0" hangingPunct="1">
              <a:spcBef>
                <a:spcPct val="20000"/>
              </a:spcBef>
              <a:buClr>
                <a:schemeClr val="accent3">
                  <a:lumMod val="50000"/>
                </a:schemeClr>
              </a:buClr>
              <a:buSzPct val="70000"/>
              <a:buFont typeface="Arial" pitchFamily="34" charset="0"/>
              <a:buChar char="►"/>
              <a:defRPr sz="1200" kern="1200">
                <a:solidFill>
                  <a:schemeClr val="bg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3889" rtl="0" eaLnBrk="1" fontAlgn="auto" latinLnBrk="0" hangingPunct="1">
              <a:lnSpc>
                <a:spcPct val="100000"/>
              </a:lnSpc>
              <a:spcBef>
                <a:spcPts val="0"/>
              </a:spcBef>
              <a:spcAft>
                <a:spcPts val="0"/>
              </a:spcAft>
              <a:buClr>
                <a:srgbClr val="188CE5">
                  <a:lumMod val="50000"/>
                </a:srgbClr>
              </a:buClr>
              <a:buSzPct val="70000"/>
              <a:buFont typeface="Arial" pitchFamily="34" charset="0"/>
              <a:buNone/>
              <a:tabLst/>
              <a:defRPr/>
            </a:pPr>
            <a:endParaRPr kumimoji="0" lang="en-IN" sz="1200" b="1" i="0" u="none" strike="noStrike" kern="120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3" name="Google Shape;1838;p46">
            <a:extLst>
              <a:ext uri="{FF2B5EF4-FFF2-40B4-BE49-F238E27FC236}">
                <a16:creationId xmlns:a16="http://schemas.microsoft.com/office/drawing/2014/main" id="{DA15C5C9-ED6E-2BCB-F045-EB5F0722E7E8}"/>
              </a:ext>
            </a:extLst>
          </p:cNvPr>
          <p:cNvSpPr txBox="1">
            <a:spLocks/>
          </p:cNvSpPr>
          <p:nvPr/>
        </p:nvSpPr>
        <p:spPr>
          <a:xfrm>
            <a:off x="1048277" y="3896961"/>
            <a:ext cx="10095441" cy="748351"/>
          </a:xfrm>
          <a:prstGeom prst="rect">
            <a:avLst/>
          </a:prstGeom>
        </p:spPr>
        <p:txBody>
          <a:bodyPr spcFirstLastPara="1" wrap="square" lIns="119937" tIns="121836" rIns="119937" bIns="121836" anchor="t" anchorCtr="0">
            <a:noAutofit/>
          </a:bodyPr>
          <a:lstStyle>
            <a:lvl1pPr algn="l" defTabSz="914400" rtl="0" eaLnBrk="1" latinLnBrk="0" hangingPunct="1">
              <a:lnSpc>
                <a:spcPct val="85000"/>
              </a:lnSpc>
              <a:spcBef>
                <a:spcPct val="0"/>
              </a:spcBef>
              <a:buNone/>
              <a:defRPr sz="2000" b="0" kern="120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3889" rtl="0" eaLnBrk="1" fontAlgn="auto" latinLnBrk="0" hangingPunct="1">
              <a:lnSpc>
                <a:spcPct val="85000"/>
              </a:lnSpc>
              <a:spcBef>
                <a:spcPts val="0"/>
              </a:spcBef>
              <a:spcAft>
                <a:spcPts val="0"/>
              </a:spcAft>
              <a:buClrTx/>
              <a:buSzTx/>
              <a:buFontTx/>
              <a:buNone/>
              <a:tabLst/>
              <a:defRPr/>
            </a:pPr>
            <a:endParaRPr kumimoji="0" lang="en-US" sz="4597" b="1" i="0" u="none" strike="noStrike" kern="1200" cap="none" spc="0" normalizeH="0" baseline="0" noProof="0">
              <a:ln>
                <a:noFill/>
              </a:ln>
              <a:solidFill>
                <a:srgbClr val="1B4CA1"/>
              </a:solidFill>
              <a:effectLst/>
              <a:uLnTx/>
              <a:uFillTx/>
              <a:latin typeface="Poppins" panose="00000500000000000000" pitchFamily="2" charset="0"/>
              <a:ea typeface="Lato" panose="020F0502020204030203" pitchFamily="34" charset="0"/>
              <a:cs typeface="Poppins" panose="00000500000000000000" pitchFamily="2" charset="0"/>
              <a:sym typeface="Arial"/>
            </a:endParaRPr>
          </a:p>
        </p:txBody>
      </p:sp>
      <p:sp>
        <p:nvSpPr>
          <p:cNvPr id="4" name="Google Shape;1839;p46">
            <a:extLst>
              <a:ext uri="{FF2B5EF4-FFF2-40B4-BE49-F238E27FC236}">
                <a16:creationId xmlns:a16="http://schemas.microsoft.com/office/drawing/2014/main" id="{360E116C-8E3F-2B8D-FB1D-23EE21763DC1}"/>
              </a:ext>
            </a:extLst>
          </p:cNvPr>
          <p:cNvSpPr txBox="1">
            <a:spLocks/>
          </p:cNvSpPr>
          <p:nvPr/>
        </p:nvSpPr>
        <p:spPr>
          <a:xfrm>
            <a:off x="1509752" y="3307478"/>
            <a:ext cx="9352129" cy="1217867"/>
          </a:xfrm>
          <a:prstGeom prst="rect">
            <a:avLst/>
          </a:prstGeom>
        </p:spPr>
        <p:txBody>
          <a:bodyPr spcFirstLastPara="1" wrap="square" lIns="119937" tIns="121836" rIns="119937" bIns="121836" anchor="t" anchorCtr="0">
            <a:noAutofit/>
          </a:bodyPr>
          <a:lstStyle>
            <a:lvl1pPr marL="356616" indent="-356616" algn="l" defTabSz="914400" rtl="0" eaLnBrk="1" latinLnBrk="0" hangingPunct="1">
              <a:spcBef>
                <a:spcPct val="20000"/>
              </a:spcBef>
              <a:buClr>
                <a:schemeClr val="accent3">
                  <a:lumMod val="50000"/>
                </a:schemeClr>
              </a:buClr>
              <a:buSzPct val="70000"/>
              <a:buFont typeface="Arial" pitchFamily="34" charset="0"/>
              <a:buChar char="►"/>
              <a:defRPr sz="2000" kern="1200">
                <a:solidFill>
                  <a:schemeClr val="bg2"/>
                </a:solidFill>
                <a:latin typeface="Lato" panose="020F0502020204030203" pitchFamily="34" charset="0"/>
                <a:ea typeface="Lato" panose="020F0502020204030203" pitchFamily="34" charset="0"/>
                <a:cs typeface="Lato" panose="020F0502020204030203" pitchFamily="34" charset="0"/>
              </a:defRPr>
            </a:lvl1pPr>
            <a:lvl2pPr marL="713232" indent="-356616" algn="l" defTabSz="914400" rtl="0" eaLnBrk="1" latinLnBrk="0" hangingPunct="1">
              <a:spcBef>
                <a:spcPct val="20000"/>
              </a:spcBef>
              <a:buClr>
                <a:schemeClr val="accent3">
                  <a:lumMod val="50000"/>
                </a:schemeClr>
              </a:buClr>
              <a:buSzPct val="70000"/>
              <a:buFont typeface="Arial" pitchFamily="34" charset="0"/>
              <a:buChar char="►"/>
              <a:defRPr sz="1800" kern="1200">
                <a:solidFill>
                  <a:schemeClr val="bg2"/>
                </a:solidFill>
                <a:latin typeface="Lato" panose="020F0502020204030203" pitchFamily="34" charset="0"/>
                <a:ea typeface="Lato" panose="020F0502020204030203" pitchFamily="34" charset="0"/>
                <a:cs typeface="Lato" panose="020F0502020204030203" pitchFamily="34" charset="0"/>
              </a:defRPr>
            </a:lvl2pPr>
            <a:lvl3pPr marL="1069848" indent="-356616" algn="l" defTabSz="914400" rtl="0" eaLnBrk="1" latinLnBrk="0" hangingPunct="1">
              <a:spcBef>
                <a:spcPct val="20000"/>
              </a:spcBef>
              <a:buClr>
                <a:schemeClr val="accent3">
                  <a:lumMod val="50000"/>
                </a:schemeClr>
              </a:buClr>
              <a:buSzPct val="70000"/>
              <a:buFont typeface="Arial" pitchFamily="34" charset="0"/>
              <a:buChar char="►"/>
              <a:defRPr sz="1600" kern="1200">
                <a:solidFill>
                  <a:schemeClr val="bg2"/>
                </a:solidFill>
                <a:latin typeface="Lato" panose="020F0502020204030203" pitchFamily="34" charset="0"/>
                <a:ea typeface="Lato" panose="020F0502020204030203" pitchFamily="34" charset="0"/>
                <a:cs typeface="Lato" panose="020F0502020204030203" pitchFamily="34" charset="0"/>
              </a:defRPr>
            </a:lvl3pPr>
            <a:lvl4pPr marL="1426464" indent="-356616" algn="l" defTabSz="914400" rtl="0" eaLnBrk="1" latinLnBrk="0" hangingPunct="1">
              <a:spcBef>
                <a:spcPct val="20000"/>
              </a:spcBef>
              <a:buClr>
                <a:schemeClr val="accent3">
                  <a:lumMod val="50000"/>
                </a:schemeClr>
              </a:buClr>
              <a:buSzPct val="70000"/>
              <a:buFont typeface="Arial" pitchFamily="34" charset="0"/>
              <a:buChar char="►"/>
              <a:defRPr sz="1400" kern="1200">
                <a:solidFill>
                  <a:schemeClr val="bg2"/>
                </a:solidFill>
                <a:latin typeface="Lato" panose="020F0502020204030203" pitchFamily="34" charset="0"/>
                <a:ea typeface="Lato" panose="020F0502020204030203" pitchFamily="34" charset="0"/>
                <a:cs typeface="Lato" panose="020F0502020204030203" pitchFamily="34" charset="0"/>
              </a:defRPr>
            </a:lvl4pPr>
            <a:lvl5pPr marL="1783080" indent="-356616" algn="l" defTabSz="914400" rtl="0" eaLnBrk="1" latinLnBrk="0" hangingPunct="1">
              <a:spcBef>
                <a:spcPct val="20000"/>
              </a:spcBef>
              <a:buClr>
                <a:schemeClr val="accent3">
                  <a:lumMod val="50000"/>
                </a:schemeClr>
              </a:buClr>
              <a:buSzPct val="70000"/>
              <a:buFont typeface="Arial" pitchFamily="34" charset="0"/>
              <a:buChar char="►"/>
              <a:defRPr sz="1200" kern="1200">
                <a:solidFill>
                  <a:schemeClr val="bg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3889" rtl="0" eaLnBrk="1" fontAlgn="auto" latinLnBrk="0" hangingPunct="1">
              <a:lnSpc>
                <a:spcPct val="100000"/>
              </a:lnSpc>
              <a:spcBef>
                <a:spcPts val="0"/>
              </a:spcBef>
              <a:spcAft>
                <a:spcPts val="0"/>
              </a:spcAft>
              <a:buClr>
                <a:srgbClr val="188CE5">
                  <a:lumMod val="50000"/>
                </a:srgbClr>
              </a:buClr>
              <a:buSzPct val="70000"/>
              <a:buFont typeface="Arial" pitchFamily="34" charset="0"/>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pic>
        <p:nvPicPr>
          <p:cNvPr id="6" name="Picture 5" descr="A close up of a sign&#10;&#10;Description automatically generated">
            <a:extLst>
              <a:ext uri="{FF2B5EF4-FFF2-40B4-BE49-F238E27FC236}">
                <a16:creationId xmlns:a16="http://schemas.microsoft.com/office/drawing/2014/main" id="{AF633DD0-70AD-999F-5C18-D99B2AEFA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222" y="832165"/>
            <a:ext cx="2961187" cy="713115"/>
          </a:xfrm>
          <a:prstGeom prst="rect">
            <a:avLst/>
          </a:prstGeom>
        </p:spPr>
      </p:pic>
      <p:sp>
        <p:nvSpPr>
          <p:cNvPr id="7" name="Google Shape;1839;p46">
            <a:extLst>
              <a:ext uri="{FF2B5EF4-FFF2-40B4-BE49-F238E27FC236}">
                <a16:creationId xmlns:a16="http://schemas.microsoft.com/office/drawing/2014/main" id="{35529731-824F-21F4-A984-00715FA907C6}"/>
              </a:ext>
            </a:extLst>
          </p:cNvPr>
          <p:cNvSpPr txBox="1">
            <a:spLocks/>
          </p:cNvSpPr>
          <p:nvPr/>
        </p:nvSpPr>
        <p:spPr>
          <a:xfrm>
            <a:off x="1419932" y="2673923"/>
            <a:ext cx="9352129" cy="1217867"/>
          </a:xfrm>
          <a:prstGeom prst="rect">
            <a:avLst/>
          </a:prstGeom>
        </p:spPr>
        <p:txBody>
          <a:bodyPr spcFirstLastPara="1" wrap="square" lIns="119937" tIns="121836" rIns="119937" bIns="121836" anchor="t" anchorCtr="0">
            <a:noAutofit/>
          </a:bodyPr>
          <a:lstStyle>
            <a:lvl1pPr marL="356616" indent="-356616" algn="l" defTabSz="914400" rtl="0" eaLnBrk="1" latinLnBrk="0" hangingPunct="1">
              <a:spcBef>
                <a:spcPct val="20000"/>
              </a:spcBef>
              <a:buClr>
                <a:schemeClr val="accent3">
                  <a:lumMod val="50000"/>
                </a:schemeClr>
              </a:buClr>
              <a:buSzPct val="70000"/>
              <a:buFont typeface="Arial" pitchFamily="34" charset="0"/>
              <a:buChar char="►"/>
              <a:defRPr sz="2000" kern="1200">
                <a:solidFill>
                  <a:schemeClr val="bg2"/>
                </a:solidFill>
                <a:latin typeface="Lato" panose="020F0502020204030203" pitchFamily="34" charset="0"/>
                <a:ea typeface="Lato" panose="020F0502020204030203" pitchFamily="34" charset="0"/>
                <a:cs typeface="Lato" panose="020F0502020204030203" pitchFamily="34" charset="0"/>
              </a:defRPr>
            </a:lvl1pPr>
            <a:lvl2pPr marL="713232" indent="-356616" algn="l" defTabSz="914400" rtl="0" eaLnBrk="1" latinLnBrk="0" hangingPunct="1">
              <a:spcBef>
                <a:spcPct val="20000"/>
              </a:spcBef>
              <a:buClr>
                <a:schemeClr val="accent3">
                  <a:lumMod val="50000"/>
                </a:schemeClr>
              </a:buClr>
              <a:buSzPct val="70000"/>
              <a:buFont typeface="Arial" pitchFamily="34" charset="0"/>
              <a:buChar char="►"/>
              <a:defRPr sz="1800" kern="1200">
                <a:solidFill>
                  <a:schemeClr val="bg2"/>
                </a:solidFill>
                <a:latin typeface="Lato" panose="020F0502020204030203" pitchFamily="34" charset="0"/>
                <a:ea typeface="Lato" panose="020F0502020204030203" pitchFamily="34" charset="0"/>
                <a:cs typeface="Lato" panose="020F0502020204030203" pitchFamily="34" charset="0"/>
              </a:defRPr>
            </a:lvl2pPr>
            <a:lvl3pPr marL="1069848" indent="-356616" algn="l" defTabSz="914400" rtl="0" eaLnBrk="1" latinLnBrk="0" hangingPunct="1">
              <a:spcBef>
                <a:spcPct val="20000"/>
              </a:spcBef>
              <a:buClr>
                <a:schemeClr val="accent3">
                  <a:lumMod val="50000"/>
                </a:schemeClr>
              </a:buClr>
              <a:buSzPct val="70000"/>
              <a:buFont typeface="Arial" pitchFamily="34" charset="0"/>
              <a:buChar char="►"/>
              <a:defRPr sz="1600" kern="1200">
                <a:solidFill>
                  <a:schemeClr val="bg2"/>
                </a:solidFill>
                <a:latin typeface="Lato" panose="020F0502020204030203" pitchFamily="34" charset="0"/>
                <a:ea typeface="Lato" panose="020F0502020204030203" pitchFamily="34" charset="0"/>
                <a:cs typeface="Lato" panose="020F0502020204030203" pitchFamily="34" charset="0"/>
              </a:defRPr>
            </a:lvl3pPr>
            <a:lvl4pPr marL="1426464" indent="-356616" algn="l" defTabSz="914400" rtl="0" eaLnBrk="1" latinLnBrk="0" hangingPunct="1">
              <a:spcBef>
                <a:spcPct val="20000"/>
              </a:spcBef>
              <a:buClr>
                <a:schemeClr val="accent3">
                  <a:lumMod val="50000"/>
                </a:schemeClr>
              </a:buClr>
              <a:buSzPct val="70000"/>
              <a:buFont typeface="Arial" pitchFamily="34" charset="0"/>
              <a:buChar char="►"/>
              <a:defRPr sz="1400" kern="1200">
                <a:solidFill>
                  <a:schemeClr val="bg2"/>
                </a:solidFill>
                <a:latin typeface="Lato" panose="020F0502020204030203" pitchFamily="34" charset="0"/>
                <a:ea typeface="Lato" panose="020F0502020204030203" pitchFamily="34" charset="0"/>
                <a:cs typeface="Lato" panose="020F0502020204030203" pitchFamily="34" charset="0"/>
              </a:defRPr>
            </a:lvl4pPr>
            <a:lvl5pPr marL="1783080" indent="-356616" algn="l" defTabSz="914400" rtl="0" eaLnBrk="1" latinLnBrk="0" hangingPunct="1">
              <a:spcBef>
                <a:spcPct val="20000"/>
              </a:spcBef>
              <a:buClr>
                <a:schemeClr val="accent3">
                  <a:lumMod val="50000"/>
                </a:schemeClr>
              </a:buClr>
              <a:buSzPct val="70000"/>
              <a:buFont typeface="Arial" pitchFamily="34" charset="0"/>
              <a:buChar char="►"/>
              <a:defRPr sz="1200" kern="1200">
                <a:solidFill>
                  <a:schemeClr val="bg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3889" rtl="0" eaLnBrk="1" fontAlgn="auto" latinLnBrk="0" hangingPunct="1">
              <a:lnSpc>
                <a:spcPct val="100000"/>
              </a:lnSpc>
              <a:spcBef>
                <a:spcPts val="0"/>
              </a:spcBef>
              <a:spcAft>
                <a:spcPts val="0"/>
              </a:spcAft>
              <a:buClr>
                <a:srgbClr val="188CE5">
                  <a:lumMod val="50000"/>
                </a:srgbClr>
              </a:buClr>
              <a:buSzPct val="70000"/>
              <a:buFont typeface="Arial" pitchFamily="34" charset="0"/>
              <a:buNone/>
              <a:tabLst/>
              <a:defRPr/>
            </a:pPr>
            <a:r>
              <a:rPr lang="en-IN" sz="5400" b="1">
                <a:solidFill>
                  <a:srgbClr val="1B4CA1"/>
                </a:solidFill>
                <a:latin typeface="Segoe UI" panose="020B0502040204020203" pitchFamily="34" charset="0"/>
                <a:cs typeface="Segoe UI" panose="020B0502040204020203" pitchFamily="34" charset="0"/>
                <a:sym typeface="Arial"/>
              </a:rPr>
              <a:t>Thank You</a:t>
            </a:r>
            <a:endParaRPr kumimoji="0" lang="en-US" sz="5400" b="1" i="0" u="none" strike="noStrike" kern="1200" cap="none" spc="0" normalizeH="0" baseline="0" noProof="0">
              <a:ln>
                <a:noFill/>
              </a:ln>
              <a:solidFill>
                <a:srgbClr val="1B4CA1"/>
              </a:solidFill>
              <a:effectLst/>
              <a:uLnTx/>
              <a:uFillTx/>
              <a:latin typeface="Segoe UI" panose="020B0502040204020203" pitchFamily="34" charset="0"/>
              <a:ea typeface="Lato" panose="020F0502020204030203" pitchFamily="34" charset="0"/>
              <a:cs typeface="Segoe UI" panose="020B0502040204020203" pitchFamily="34" charset="0"/>
              <a:sym typeface="Arial"/>
            </a:endParaRPr>
          </a:p>
        </p:txBody>
      </p:sp>
      <p:sp>
        <p:nvSpPr>
          <p:cNvPr id="9" name="Rectangle 8">
            <a:extLst>
              <a:ext uri="{FF2B5EF4-FFF2-40B4-BE49-F238E27FC236}">
                <a16:creationId xmlns:a16="http://schemas.microsoft.com/office/drawing/2014/main" id="{EAEEC523-9B43-8DAF-8E9C-CC287F224A75}"/>
              </a:ext>
            </a:extLst>
          </p:cNvPr>
          <p:cNvSpPr/>
          <p:nvPr/>
        </p:nvSpPr>
        <p:spPr>
          <a:xfrm>
            <a:off x="6689103" y="5416478"/>
            <a:ext cx="5502897" cy="1198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IN" i="1">
                <a:solidFill>
                  <a:schemeClr val="tx1"/>
                </a:solidFill>
                <a:latin typeface="Segoe UI" panose="020B0502040204020203" pitchFamily="34" charset="0"/>
                <a:cs typeface="Segoe UI" panose="020B0502040204020203" pitchFamily="34" charset="0"/>
              </a:rPr>
              <a:t>CBC Website: </a:t>
            </a:r>
            <a:r>
              <a:rPr lang="en-IN" i="1">
                <a:solidFill>
                  <a:schemeClr val="tx1"/>
                </a:solidFill>
                <a:latin typeface="Segoe UI" panose="020B0502040204020203" pitchFamily="34" charset="0"/>
                <a:cs typeface="Segoe UI" panose="020B0502040204020203" pitchFamily="34" charset="0"/>
                <a:hlinkClick r:id="rId5"/>
              </a:rPr>
              <a:t>https://cbc.gov.in/</a:t>
            </a:r>
            <a:r>
              <a:rPr lang="en-IN" i="1">
                <a:solidFill>
                  <a:schemeClr val="tx1"/>
                </a:solidFill>
                <a:latin typeface="Segoe UI" panose="020B0502040204020203" pitchFamily="34" charset="0"/>
                <a:cs typeface="Segoe UI" panose="020B0502040204020203" pitchFamily="34" charset="0"/>
              </a:rPr>
              <a:t> </a:t>
            </a:r>
          </a:p>
          <a:p>
            <a:pPr>
              <a:lnSpc>
                <a:spcPct val="150000"/>
              </a:lnSpc>
            </a:pPr>
            <a:r>
              <a:rPr lang="en-IN" i="1">
                <a:solidFill>
                  <a:schemeClr val="tx1"/>
                </a:solidFill>
                <a:latin typeface="Segoe UI" panose="020B0502040204020203" pitchFamily="34" charset="0"/>
                <a:cs typeface="Segoe UI" panose="020B0502040204020203" pitchFamily="34" charset="0"/>
              </a:rPr>
              <a:t>IGOT Portal: </a:t>
            </a:r>
            <a:r>
              <a:rPr lang="en-IN" i="1">
                <a:solidFill>
                  <a:schemeClr val="tx1"/>
                </a:solidFill>
                <a:latin typeface="Segoe UI" panose="020B0502040204020203" pitchFamily="34" charset="0"/>
                <a:cs typeface="Segoe UI" panose="020B0502040204020203" pitchFamily="34" charset="0"/>
                <a:hlinkClick r:id="rId6"/>
              </a:rPr>
              <a:t>https://igotkarmayogi.gov.in/</a:t>
            </a:r>
            <a:endParaRPr lang="en-IN" i="1">
              <a:solidFill>
                <a:schemeClr val="tx1"/>
              </a:solidFill>
              <a:latin typeface="Segoe UI" panose="020B0502040204020203" pitchFamily="34" charset="0"/>
              <a:cs typeface="Segoe UI" panose="020B0502040204020203" pitchFamily="34" charset="0"/>
            </a:endParaRPr>
          </a:p>
          <a:p>
            <a:pPr>
              <a:lnSpc>
                <a:spcPct val="150000"/>
              </a:lnSpc>
            </a:pPr>
            <a:r>
              <a:rPr lang="en-IN" i="1">
                <a:solidFill>
                  <a:schemeClr val="tx1"/>
                </a:solidFill>
                <a:latin typeface="Segoe UI" panose="020B0502040204020203" pitchFamily="34" charset="0"/>
                <a:cs typeface="Segoe UI" panose="020B0502040204020203" pitchFamily="34" charset="0"/>
              </a:rPr>
              <a:t>Karmayogi Bharat: </a:t>
            </a:r>
            <a:r>
              <a:rPr lang="en-IN" i="1">
                <a:solidFill>
                  <a:schemeClr val="tx1"/>
                </a:solidFill>
                <a:latin typeface="Segoe UI" panose="020B0502040204020203" pitchFamily="34" charset="0"/>
                <a:cs typeface="Segoe UI" panose="020B0502040204020203" pitchFamily="34" charset="0"/>
                <a:hlinkClick r:id="rId7"/>
              </a:rPr>
              <a:t>https://karmayogibharat.gov.in/</a:t>
            </a:r>
            <a:r>
              <a:rPr lang="en-IN" i="1">
                <a:solidFill>
                  <a:schemeClr val="tx1"/>
                </a:solidFill>
                <a:latin typeface="Segoe UI" panose="020B0502040204020203" pitchFamily="34" charset="0"/>
                <a:cs typeface="Segoe UI" panose="020B0502040204020203" pitchFamily="34" charset="0"/>
              </a:rPr>
              <a:t>   </a:t>
            </a:r>
            <a:endParaRPr lang="en-US" i="1">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014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9;p5">
            <a:extLst>
              <a:ext uri="{FF2B5EF4-FFF2-40B4-BE49-F238E27FC236}">
                <a16:creationId xmlns:a16="http://schemas.microsoft.com/office/drawing/2014/main" id="{CDC47670-8017-606A-F801-B901E5F83F18}"/>
              </a:ext>
            </a:extLst>
          </p:cNvPr>
          <p:cNvSpPr txBox="1">
            <a:spLocks/>
          </p:cNvSpPr>
          <p:nvPr/>
        </p:nvSpPr>
        <p:spPr>
          <a:xfrm>
            <a:off x="805542" y="1485094"/>
            <a:ext cx="10580915" cy="584775"/>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To what extent are the training needs identified through active collaboration with leading national/international institutes?</a:t>
            </a:r>
            <a:endParaRPr lang="en-US"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000E68E3-9DBA-B258-F197-6F63CF28B0E8}"/>
              </a:ext>
            </a:extLst>
          </p:cNvPr>
          <p:cNvGraphicFramePr>
            <a:graphicFrameLocks noGrp="1"/>
          </p:cNvGraphicFramePr>
          <p:nvPr>
            <p:extLst>
              <p:ext uri="{D42A27DB-BD31-4B8C-83A1-F6EECF244321}">
                <p14:modId xmlns:p14="http://schemas.microsoft.com/office/powerpoint/2010/main" val="1192833641"/>
              </p:ext>
            </p:extLst>
          </p:nvPr>
        </p:nvGraphicFramePr>
        <p:xfrm>
          <a:off x="805543" y="2131140"/>
          <a:ext cx="10580914" cy="4058562"/>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255812131"/>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The institute has no partnerships or collaborations with national/international institutes.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Collaboration and partnerships are established with national/international institutes, but these are </a:t>
                      </a:r>
                      <a:r>
                        <a:rPr lang="en-IN" sz="1600" b="1">
                          <a:effectLst/>
                          <a:latin typeface="Segoe UI" panose="020B0502040204020203" pitchFamily="34" charset="0"/>
                          <a:ea typeface="Quattrocento Sans" panose="020B0502050000020003" pitchFamily="34" charset="0"/>
                          <a:cs typeface="Segoe UI" panose="020B0502040204020203" pitchFamily="34" charset="0"/>
                        </a:rPr>
                        <a:t>not engaged for Training Needs Assessment.</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Collaboration and partnerships are established with national/international institutes, and these resources are </a:t>
                      </a:r>
                      <a:r>
                        <a:rPr lang="en-IN" sz="1600" b="1">
                          <a:effectLst/>
                          <a:latin typeface="Segoe UI" panose="020B0502040204020203" pitchFamily="34" charset="0"/>
                          <a:ea typeface="Quattrocento Sans" panose="020B0502050000020003" pitchFamily="34" charset="0"/>
                          <a:cs typeface="Segoe UI" panose="020B0502040204020203" pitchFamily="34" charset="0"/>
                        </a:rPr>
                        <a:t>leveraged for designing the Training Needs Assessment for the institute.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Collaboration and partnerships are established with national/international institutes and these resources are </a:t>
                      </a:r>
                      <a:r>
                        <a:rPr lang="en-IN" sz="1600" b="1">
                          <a:effectLst/>
                          <a:latin typeface="Segoe UI" panose="020B0502040204020203" pitchFamily="34" charset="0"/>
                          <a:ea typeface="Quattrocento Sans" panose="020B0502050000020003" pitchFamily="34" charset="0"/>
                          <a:cs typeface="Segoe UI" panose="020B0502040204020203" pitchFamily="34" charset="0"/>
                        </a:rPr>
                        <a:t>leveraged for designing and implementing Training Needs Assessment for the institute.</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Collaboration and partnerships are established with national/ international institutes and these resources are </a:t>
                      </a:r>
                      <a:r>
                        <a:rPr lang="en-IN" sz="1600" b="1" dirty="0">
                          <a:effectLst/>
                          <a:latin typeface="Segoe UI" panose="020B0502040204020203" pitchFamily="34" charset="0"/>
                          <a:ea typeface="Quattrocento Sans" panose="020B0502050000020003" pitchFamily="34" charset="0"/>
                          <a:cs typeface="Segoe UI" panose="020B0502040204020203" pitchFamily="34" charset="0"/>
                        </a:rPr>
                        <a:t>leveraged for designing and implementing Training Needs Assessment for the institute as well as developing/ re-designing/ revising training courses.</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dirty="0">
                          <a:effectLst/>
                          <a:latin typeface="Segoe UI" panose="020B0502040204020203" pitchFamily="34" charset="0"/>
                          <a:ea typeface="Noto Sans Symbols" panose="020B0604020202020204" charset="0"/>
                          <a:cs typeface="Segoe UI" panose="020B0502040204020203" pitchFamily="34" charset="0"/>
                        </a:rPr>
                        <a:t>5</a:t>
                      </a:r>
                      <a:endParaRPr lang="en-IN" sz="16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B1CD3D78-BD3C-6B73-349E-7A815B82083F}"/>
              </a:ext>
            </a:extLst>
          </p:cNvPr>
          <p:cNvSpPr>
            <a:spLocks noGrp="1"/>
          </p:cNvSpPr>
          <p:nvPr>
            <p:ph type="sldNum" sz="quarter" idx="12"/>
          </p:nvPr>
        </p:nvSpPr>
        <p:spPr/>
        <p:txBody>
          <a:bodyPr/>
          <a:lstStyle/>
          <a:p>
            <a:fld id="{92C30855-3FBF-4085-B7F0-FFA2576C87E5}" type="slidenum">
              <a:rPr lang="en-IN" smtClean="0"/>
              <a:t>6</a:t>
            </a:fld>
            <a:endParaRPr lang="en-IN"/>
          </a:p>
        </p:txBody>
      </p:sp>
      <p:sp>
        <p:nvSpPr>
          <p:cNvPr id="8" name="Google Shape;115;p3">
            <a:extLst>
              <a:ext uri="{FF2B5EF4-FFF2-40B4-BE49-F238E27FC236}">
                <a16:creationId xmlns:a16="http://schemas.microsoft.com/office/drawing/2014/main" id="{15EAF7C2-AF6C-4766-6011-54B106076642}"/>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2</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212248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2;p1">
            <a:extLst>
              <a:ext uri="{FF2B5EF4-FFF2-40B4-BE49-F238E27FC236}">
                <a16:creationId xmlns:a16="http://schemas.microsoft.com/office/drawing/2014/main" id="{232E9665-2405-B925-A05E-09811C726977}"/>
              </a:ext>
            </a:extLst>
          </p:cNvPr>
          <p:cNvPicPr preferRelativeResize="0"/>
          <p:nvPr/>
        </p:nvPicPr>
        <p:blipFill rotWithShape="1">
          <a:blip r:embed="rId2">
            <a:alphaModFix/>
          </a:blip>
          <a:srcRect l="14306" t="11206" r="13651" b="8862"/>
          <a:stretch/>
        </p:blipFill>
        <p:spPr>
          <a:xfrm>
            <a:off x="11279410" y="264043"/>
            <a:ext cx="687405" cy="944768"/>
          </a:xfrm>
          <a:prstGeom prst="rect">
            <a:avLst/>
          </a:prstGeom>
          <a:noFill/>
          <a:ln>
            <a:noFill/>
          </a:ln>
        </p:spPr>
      </p:pic>
      <p:sp>
        <p:nvSpPr>
          <p:cNvPr id="2" name="Google Shape;155;p6">
            <a:extLst>
              <a:ext uri="{FF2B5EF4-FFF2-40B4-BE49-F238E27FC236}">
                <a16:creationId xmlns:a16="http://schemas.microsoft.com/office/drawing/2014/main" id="{9E98B575-55C5-75D7-E463-508CDA4F20D8}"/>
              </a:ext>
            </a:extLst>
          </p:cNvPr>
          <p:cNvSpPr txBox="1">
            <a:spLocks/>
          </p:cNvSpPr>
          <p:nvPr/>
        </p:nvSpPr>
        <p:spPr>
          <a:xfrm>
            <a:off x="742656" y="1424975"/>
            <a:ext cx="10611144" cy="140384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000000"/>
              </a:buClr>
              <a:buSzPts val="3200"/>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Are training courses offered by the institute/training directorate mapped as per Karmayogi Competency Model (KCM) for functional and </a:t>
            </a:r>
            <a:r>
              <a:rPr lang="en-US" sz="1800" b="1" dirty="0" err="1">
                <a:latin typeface="Segoe UI" panose="020B0502040204020203" pitchFamily="34" charset="0"/>
                <a:ea typeface="Quattrocento Sans" panose="020B0502050000020003" pitchFamily="34" charset="0"/>
                <a:cs typeface="Segoe UI" panose="020B0502040204020203" pitchFamily="34" charset="0"/>
              </a:rPr>
              <a:t>behavioural</a:t>
            </a:r>
            <a:r>
              <a:rPr lang="en-US" sz="1800" b="1" dirty="0">
                <a:latin typeface="Segoe UI" panose="020B0502040204020203" pitchFamily="34" charset="0"/>
                <a:ea typeface="Quattrocento Sans" panose="020B0502050000020003" pitchFamily="34" charset="0"/>
                <a:cs typeface="Segoe UI" panose="020B0502040204020203" pitchFamily="34" charset="0"/>
              </a:rPr>
              <a:t> competencies and domain competency?</a:t>
            </a:r>
            <a:endParaRPr lang="en-US"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FAC726AC-E6A8-00A4-78C5-82454518C397}"/>
              </a:ext>
            </a:extLst>
          </p:cNvPr>
          <p:cNvGraphicFramePr>
            <a:graphicFrameLocks noGrp="1"/>
          </p:cNvGraphicFramePr>
          <p:nvPr>
            <p:extLst>
              <p:ext uri="{D42A27DB-BD31-4B8C-83A1-F6EECF244321}">
                <p14:modId xmlns:p14="http://schemas.microsoft.com/office/powerpoint/2010/main" val="2436221589"/>
              </p:ext>
            </p:extLst>
          </p:nvPr>
        </p:nvGraphicFramePr>
        <p:xfrm>
          <a:off x="742656" y="2326972"/>
          <a:ext cx="10611144" cy="4100914"/>
        </p:xfrm>
        <a:graphic>
          <a:graphicData uri="http://schemas.openxmlformats.org/drawingml/2006/table">
            <a:tbl>
              <a:tblPr/>
              <a:tblGrid>
                <a:gridCol w="967800">
                  <a:extLst>
                    <a:ext uri="{9D8B030D-6E8A-4147-A177-3AD203B41FA5}">
                      <a16:colId xmlns:a16="http://schemas.microsoft.com/office/drawing/2014/main" val="3409572356"/>
                    </a:ext>
                  </a:extLst>
                </a:gridCol>
                <a:gridCol w="8004999">
                  <a:extLst>
                    <a:ext uri="{9D8B030D-6E8A-4147-A177-3AD203B41FA5}">
                      <a16:colId xmlns:a16="http://schemas.microsoft.com/office/drawing/2014/main" val="3213430600"/>
                    </a:ext>
                  </a:extLst>
                </a:gridCol>
                <a:gridCol w="1638345">
                  <a:extLst>
                    <a:ext uri="{9D8B030D-6E8A-4147-A177-3AD203B41FA5}">
                      <a16:colId xmlns:a16="http://schemas.microsoft.com/office/drawing/2014/main" val="3101024675"/>
                    </a:ext>
                  </a:extLst>
                </a:gridCol>
              </a:tblGrid>
              <a:tr h="0">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5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5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2050471315"/>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Required competencies (functional, behavioural and domain) are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not defined</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by the institute.</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500" b="1">
                          <a:effectLst/>
                          <a:latin typeface="Segoe UI" panose="020B0502040204020203" pitchFamily="34" charset="0"/>
                          <a:ea typeface="Arial" panose="020B0604020202020204" pitchFamily="34" charset="0"/>
                          <a:cs typeface="Segoe UI" panose="020B0502040204020203" pitchFamily="34" charset="0"/>
                        </a:rPr>
                        <a:t>0</a:t>
                      </a:r>
                      <a:endParaRPr lang="en-IN" sz="15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Required competencies (functional, behavioural and domain)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are defined.</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mapped for</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&lt;50%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training courses to the full defined set of competencies.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dirty="0">
                          <a:effectLst/>
                          <a:latin typeface="Segoe UI" panose="020B0502040204020203" pitchFamily="34" charset="0"/>
                          <a:ea typeface="Arial" panose="020B0604020202020204" pitchFamily="34" charset="0"/>
                          <a:cs typeface="Segoe UI" panose="020B0502040204020203" pitchFamily="34" charset="0"/>
                        </a:rPr>
                        <a:t>2</a:t>
                      </a:r>
                      <a:endParaRPr lang="en-IN" sz="1500" b="1" u="none" strike="noStrike" dirty="0">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Required competencies (functional, behavioural and domain)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are defined</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t>
                      </a:r>
                      <a:endParaRPr lang="en-IN" sz="1500" dirty="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mapped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50-70%</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training courses to the full defined set of competencies.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5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5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Required competencies (functional, behavioural and domain</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are defined</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based on the trainee's roles.</a:t>
                      </a:r>
                      <a:endParaRPr lang="en-IN" sz="1500" dirty="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mapped </a:t>
                      </a:r>
                      <a:r>
                        <a:rPr lang="en-IN" sz="1500" b="1"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70-90% </a:t>
                      </a:r>
                      <a:r>
                        <a:rPr lang="en-IN" sz="1500" dirty="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of training courses to the full defined set of competencies.</a:t>
                      </a:r>
                      <a:endParaRPr lang="en-IN" sz="1500" dirty="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a:effectLst/>
                          <a:latin typeface="Segoe UI" panose="020B0502040204020203" pitchFamily="34" charset="0"/>
                          <a:ea typeface="Noto Sans Symbols" panose="020B0604020202020204" charset="0"/>
                          <a:cs typeface="Segoe UI" panose="020B0502040204020203" pitchFamily="34" charset="0"/>
                        </a:rPr>
                        <a:t>4</a:t>
                      </a:r>
                      <a:endParaRPr lang="en-IN" sz="15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5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ctr">
                    <a:solidFill>
                      <a:srgbClr val="FFFAEB"/>
                    </a:solidFill>
                  </a:tcPr>
                </a:tc>
                <a:tc>
                  <a:txBody>
                    <a:bodyPr/>
                    <a:lstStyle/>
                    <a:p>
                      <a:pPr>
                        <a:lnSpc>
                          <a:spcPct val="115000"/>
                        </a:lnSpc>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Required competencies (functional, behavioural and domain)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are defined</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based on the trainee's roles.</a:t>
                      </a:r>
                      <a:endParaRPr lang="en-IN" sz="1500">
                        <a:effectLst/>
                        <a:latin typeface="Segoe UI" panose="020B0502040204020203" pitchFamily="34" charset="0"/>
                        <a:ea typeface="Arial" panose="020B0604020202020204" pitchFamily="34" charset="0"/>
                        <a:cs typeface="Segoe UI" panose="020B0502040204020203" pitchFamily="34" charset="0"/>
                      </a:endParaRPr>
                    </a:p>
                    <a:p>
                      <a:pPr marL="285750" lvl="0" indent="-285750">
                        <a:lnSpc>
                          <a:spcPct val="115000"/>
                        </a:lnSpc>
                        <a:buFont typeface="Arial" panose="020B0604020202020204" pitchFamily="34" charset="0"/>
                        <a:buChar char="•"/>
                      </a:pP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The institute has mapped </a:t>
                      </a:r>
                      <a:r>
                        <a:rPr lang="en-IN" sz="1500" b="1">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&gt;90%</a:t>
                      </a:r>
                      <a:r>
                        <a:rPr lang="en-IN" sz="1500">
                          <a:solidFill>
                            <a:srgbClr val="000000"/>
                          </a:solidFill>
                          <a:effectLst/>
                          <a:latin typeface="Segoe UI" panose="020B0502040204020203" pitchFamily="34" charset="0"/>
                          <a:ea typeface="Quattrocento Sans" panose="020B0502050000020003" pitchFamily="34" charset="0"/>
                          <a:cs typeface="Segoe UI" panose="020B0502040204020203" pitchFamily="34" charset="0"/>
                        </a:rPr>
                        <a:t> of training courses to the full defined set of competencies.</a:t>
                      </a:r>
                      <a:endParaRPr lang="en-IN" sz="1500">
                        <a:effectLst/>
                        <a:latin typeface="Segoe UI" panose="020B0502040204020203" pitchFamily="34" charset="0"/>
                        <a:ea typeface="Noto Sans Symbols" panose="020B060402020202020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500" b="1" dirty="0">
                          <a:effectLst/>
                          <a:latin typeface="Segoe UI" panose="020B0502040204020203" pitchFamily="34" charset="0"/>
                          <a:ea typeface="Noto Sans Symbols" panose="020B0604020202020204" charset="0"/>
                          <a:cs typeface="Segoe UI" panose="020B0502040204020203" pitchFamily="34" charset="0"/>
                        </a:rPr>
                        <a:t>5</a:t>
                      </a:r>
                      <a:endParaRPr lang="en-IN" sz="15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5" name="Slide Number Placeholder 4">
            <a:extLst>
              <a:ext uri="{FF2B5EF4-FFF2-40B4-BE49-F238E27FC236}">
                <a16:creationId xmlns:a16="http://schemas.microsoft.com/office/drawing/2014/main" id="{8C9C0F23-9CAB-3924-DFBC-4CBCD3D1A6F6}"/>
              </a:ext>
            </a:extLst>
          </p:cNvPr>
          <p:cNvSpPr>
            <a:spLocks noGrp="1"/>
          </p:cNvSpPr>
          <p:nvPr>
            <p:ph type="sldNum" sz="quarter" idx="12"/>
          </p:nvPr>
        </p:nvSpPr>
        <p:spPr/>
        <p:txBody>
          <a:bodyPr/>
          <a:lstStyle/>
          <a:p>
            <a:fld id="{92C30855-3FBF-4085-B7F0-FFA2576C87E5}" type="slidenum">
              <a:rPr lang="en-IN" smtClean="0"/>
              <a:t>7</a:t>
            </a:fld>
            <a:endParaRPr lang="en-IN"/>
          </a:p>
        </p:txBody>
      </p:sp>
      <p:sp>
        <p:nvSpPr>
          <p:cNvPr id="6" name="Google Shape;115;p3">
            <a:extLst>
              <a:ext uri="{FF2B5EF4-FFF2-40B4-BE49-F238E27FC236}">
                <a16:creationId xmlns:a16="http://schemas.microsoft.com/office/drawing/2014/main" id="{3989E67B-7772-B066-66BE-5FB0342743AD}"/>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3 </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29086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7">
            <a:extLst>
              <a:ext uri="{FF2B5EF4-FFF2-40B4-BE49-F238E27FC236}">
                <a16:creationId xmlns:a16="http://schemas.microsoft.com/office/drawing/2014/main" id="{165FABCA-18C1-1227-B713-DCE5DDC96197}"/>
              </a:ext>
            </a:extLst>
          </p:cNvPr>
          <p:cNvSpPr txBox="1">
            <a:spLocks/>
          </p:cNvSpPr>
          <p:nvPr/>
        </p:nvSpPr>
        <p:spPr>
          <a:xfrm>
            <a:off x="548640" y="1560737"/>
            <a:ext cx="11097928" cy="1403845"/>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1800" b="1" dirty="0">
                <a:latin typeface="Segoe UI" panose="020B0502040204020203" pitchFamily="34" charset="0"/>
                <a:ea typeface="Quattrocento Sans" panose="020B0502050000020003" pitchFamily="34" charset="0"/>
                <a:cs typeface="Segoe UI" panose="020B0502040204020203" pitchFamily="34" charset="0"/>
              </a:rPr>
              <a:t>Does the institute/Training directorate have standard operating procedures for designing core courses in the last 2 years? </a:t>
            </a:r>
            <a:endParaRPr lang="en-US" sz="1800" b="1">
              <a:latin typeface="Segoe UI" panose="020B0502040204020203" pitchFamily="34" charset="0"/>
              <a:ea typeface="Quattrocento Sans" panose="020B0502050000020003" pitchFamily="34" charset="0"/>
              <a:cs typeface="Segoe UI" panose="020B0502040204020203" pitchFamily="34" charset="0"/>
            </a:endParaRPr>
          </a:p>
          <a:p>
            <a:pPr marL="152400" indent="0">
              <a:lnSpc>
                <a:spcPct val="100000"/>
              </a:lnSpc>
              <a:buFont typeface="Arial" panose="020B0604020202020204" pitchFamily="34" charset="0"/>
              <a:buNone/>
            </a:pPr>
            <a:r>
              <a:rPr lang="en-US" sz="1800">
                <a:latin typeface="Segoe UI" panose="020B0502040204020203" pitchFamily="34" charset="0"/>
                <a:ea typeface="Quattrocento Sans" panose="020B0502050000020003" pitchFamily="34" charset="0"/>
                <a:cs typeface="Segoe UI" panose="020B0502040204020203" pitchFamily="34" charset="0"/>
              </a:rPr>
              <a:t>Example: Tenure-based training </a:t>
            </a:r>
            <a:r>
              <a:rPr lang="en-US" sz="1800" err="1">
                <a:latin typeface="Segoe UI" panose="020B0502040204020203" pitchFamily="34" charset="0"/>
                <a:ea typeface="Quattrocento Sans" panose="020B0502050000020003" pitchFamily="34" charset="0"/>
                <a:cs typeface="Segoe UI" panose="020B0502040204020203" pitchFamily="34" charset="0"/>
              </a:rPr>
              <a:t>programmes</a:t>
            </a:r>
            <a:r>
              <a:rPr lang="en-US" sz="1800">
                <a:latin typeface="Segoe UI" panose="020B0502040204020203" pitchFamily="34" charset="0"/>
                <a:ea typeface="Quattrocento Sans" panose="020B0502050000020003" pitchFamily="34" charset="0"/>
                <a:cs typeface="Segoe UI" panose="020B0502040204020203" pitchFamily="34" charset="0"/>
              </a:rPr>
              <a:t> like probationary courses, mid-career training </a:t>
            </a:r>
            <a:r>
              <a:rPr lang="en-US" sz="1800" err="1">
                <a:latin typeface="Segoe UI" panose="020B0502040204020203" pitchFamily="34" charset="0"/>
                <a:ea typeface="Quattrocento Sans" panose="020B0502050000020003" pitchFamily="34" charset="0"/>
                <a:cs typeface="Segoe UI" panose="020B0502040204020203" pitchFamily="34" charset="0"/>
              </a:rPr>
              <a:t>programmes</a:t>
            </a:r>
            <a:r>
              <a:rPr lang="en-US" sz="1800">
                <a:latin typeface="Segoe UI" panose="020B0502040204020203" pitchFamily="34" charset="0"/>
                <a:ea typeface="Quattrocento Sans" panose="020B0502050000020003" pitchFamily="34" charset="0"/>
                <a:cs typeface="Segoe UI" panose="020B0502040204020203" pitchFamily="34" charset="0"/>
              </a:rPr>
              <a:t>, etc.</a:t>
            </a:r>
            <a:endParaRPr lang="en-US" sz="3200" dirty="0">
              <a:latin typeface="Segoe UI" panose="020B0502040204020203"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764E5858-C5BB-9535-0BC4-BEDA184D95BF}"/>
              </a:ext>
            </a:extLst>
          </p:cNvPr>
          <p:cNvGraphicFramePr>
            <a:graphicFrameLocks noGrp="1"/>
          </p:cNvGraphicFramePr>
          <p:nvPr>
            <p:extLst>
              <p:ext uri="{D42A27DB-BD31-4B8C-83A1-F6EECF244321}">
                <p14:modId xmlns:p14="http://schemas.microsoft.com/office/powerpoint/2010/main" val="1426459412"/>
              </p:ext>
            </p:extLst>
          </p:nvPr>
        </p:nvGraphicFramePr>
        <p:xfrm>
          <a:off x="809153" y="2978741"/>
          <a:ext cx="10580914" cy="2952964"/>
        </p:xfrm>
        <a:graphic>
          <a:graphicData uri="http://schemas.openxmlformats.org/drawingml/2006/table">
            <a:tbl>
              <a:tblPr/>
              <a:tblGrid>
                <a:gridCol w="965044">
                  <a:extLst>
                    <a:ext uri="{9D8B030D-6E8A-4147-A177-3AD203B41FA5}">
                      <a16:colId xmlns:a16="http://schemas.microsoft.com/office/drawing/2014/main" val="3409572356"/>
                    </a:ext>
                  </a:extLst>
                </a:gridCol>
                <a:gridCol w="7982193">
                  <a:extLst>
                    <a:ext uri="{9D8B030D-6E8A-4147-A177-3AD203B41FA5}">
                      <a16:colId xmlns:a16="http://schemas.microsoft.com/office/drawing/2014/main" val="3213430600"/>
                    </a:ext>
                  </a:extLst>
                </a:gridCol>
                <a:gridCol w="1633677">
                  <a:extLst>
                    <a:ext uri="{9D8B030D-6E8A-4147-A177-3AD203B41FA5}">
                      <a16:colId xmlns:a16="http://schemas.microsoft.com/office/drawing/2014/main" val="3101024675"/>
                    </a:ext>
                  </a:extLst>
                </a:gridCol>
              </a:tblGrid>
              <a:tr h="265372">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254094"/>
                    </a:solidFill>
                  </a:tcPr>
                </a:tc>
                <a:extLst>
                  <a:ext uri="{0D108BD9-81ED-4DB2-BD59-A6C34878D82A}">
                    <a16:rowId xmlns:a16="http://schemas.microsoft.com/office/drawing/2014/main" val="3061608846"/>
                  </a:ext>
                </a:extLst>
              </a:tr>
              <a:tr h="265372">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Standard operating procedures are not available.</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786256753"/>
                  </a:ext>
                </a:extLst>
              </a:tr>
              <a:tr h="342159">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&lt;50% of core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16971517"/>
                  </a:ext>
                </a:extLst>
              </a:tr>
              <a:tr h="503739">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50-70% of core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70-90% of core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&gt;90% of core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5400" marR="25400" marT="25400" marB="25400" anchor="b">
                    <a:solidFill>
                      <a:srgbClr val="FFFAEB"/>
                    </a:solidFill>
                  </a:tcPr>
                </a:tc>
                <a:tc>
                  <a:txBody>
                    <a:bodyPr/>
                    <a:lstStyle/>
                    <a:p>
                      <a:pPr marL="0" lvl="0" indent="0" algn="ctr">
                        <a:lnSpc>
                          <a:spcPct val="115000"/>
                        </a:lnSpc>
                        <a:buFont typeface="Arial" panose="020B0604020202020204" pitchFamily="34" charset="0"/>
                        <a:buNone/>
                      </a:pPr>
                      <a:r>
                        <a:rPr lang="en-US" sz="1600" b="1" dirty="0">
                          <a:effectLst/>
                          <a:latin typeface="Segoe UI" panose="020B0502040204020203" pitchFamily="34" charset="0"/>
                          <a:ea typeface="Noto Sans Symbols" panose="020B0604020202020204" charset="0"/>
                          <a:cs typeface="Segoe UI" panose="020B0502040204020203" pitchFamily="34" charset="0"/>
                        </a:rPr>
                        <a:t>5</a:t>
                      </a:r>
                      <a:endParaRPr lang="en-IN" sz="1600" b="1" dirty="0">
                        <a:effectLst/>
                        <a:latin typeface="Segoe UI" panose="020B0502040204020203" pitchFamily="34" charset="0"/>
                        <a:ea typeface="Noto Sans Symbols" panose="020B0604020202020204" charset="0"/>
                        <a:cs typeface="Segoe UI" panose="020B0502040204020203" pitchFamily="34" charset="0"/>
                      </a:endParaRPr>
                    </a:p>
                  </a:txBody>
                  <a:tcPr marL="19600" marR="19600" marT="19600" marB="19600" anchor="ctr">
                    <a:solidFill>
                      <a:srgbClr val="FFFAEB"/>
                    </a:solidFill>
                  </a:tcPr>
                </a:tc>
                <a:extLst>
                  <a:ext uri="{0D108BD9-81ED-4DB2-BD59-A6C34878D82A}">
                    <a16:rowId xmlns:a16="http://schemas.microsoft.com/office/drawing/2014/main" val="4294966811"/>
                  </a:ext>
                </a:extLst>
              </a:tr>
            </a:tbl>
          </a:graphicData>
        </a:graphic>
      </p:graphicFrame>
      <p:sp>
        <p:nvSpPr>
          <p:cNvPr id="3" name="Slide Number Placeholder 2">
            <a:extLst>
              <a:ext uri="{FF2B5EF4-FFF2-40B4-BE49-F238E27FC236}">
                <a16:creationId xmlns:a16="http://schemas.microsoft.com/office/drawing/2014/main" id="{DEB980B7-B69C-BA0E-6CBE-004FCAB3C811}"/>
              </a:ext>
            </a:extLst>
          </p:cNvPr>
          <p:cNvSpPr>
            <a:spLocks noGrp="1"/>
          </p:cNvSpPr>
          <p:nvPr>
            <p:ph type="sldNum" sz="quarter" idx="12"/>
          </p:nvPr>
        </p:nvSpPr>
        <p:spPr/>
        <p:txBody>
          <a:bodyPr/>
          <a:lstStyle/>
          <a:p>
            <a:fld id="{92C30855-3FBF-4085-B7F0-FFA2576C87E5}" type="slidenum">
              <a:rPr lang="en-IN" smtClean="0"/>
              <a:t>8</a:t>
            </a:fld>
            <a:endParaRPr lang="en-IN"/>
          </a:p>
        </p:txBody>
      </p:sp>
      <p:sp>
        <p:nvSpPr>
          <p:cNvPr id="8" name="Google Shape;115;p3">
            <a:extLst>
              <a:ext uri="{FF2B5EF4-FFF2-40B4-BE49-F238E27FC236}">
                <a16:creationId xmlns:a16="http://schemas.microsoft.com/office/drawing/2014/main" id="{0522CCE9-EAEF-35C7-C6CE-7A9D8FA122FB}"/>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4</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150121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7;p8">
            <a:extLst>
              <a:ext uri="{FF2B5EF4-FFF2-40B4-BE49-F238E27FC236}">
                <a16:creationId xmlns:a16="http://schemas.microsoft.com/office/drawing/2014/main" id="{C2AC5ECC-0B99-AFAC-FD58-3A4509035045}"/>
              </a:ext>
            </a:extLst>
          </p:cNvPr>
          <p:cNvSpPr txBox="1">
            <a:spLocks/>
          </p:cNvSpPr>
          <p:nvPr/>
        </p:nvSpPr>
        <p:spPr>
          <a:xfrm>
            <a:off x="909164" y="769157"/>
            <a:ext cx="10370245" cy="2310613"/>
          </a:xfrm>
          <a:prstGeom prst="rect">
            <a:avLst/>
          </a:prstGeom>
        </p:spPr>
        <p:txBody>
          <a:bodyPr spcFirstLastPara="1"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000000"/>
              </a:buClr>
              <a:buSzPts val="3200"/>
              <a:buNone/>
            </a:pPr>
            <a:r>
              <a:rPr lang="en-US" sz="1800" b="1" dirty="0">
                <a:latin typeface="Segoe UI" panose="020B0502040204020203" pitchFamily="34" charset="0"/>
                <a:cs typeface="Segoe UI" panose="020B0502040204020203" pitchFamily="34" charset="0"/>
                <a:sym typeface="Calibri"/>
              </a:rPr>
              <a:t>Does the institute/Training Directorate have standard operating procedures for designing in-service trainings, demand-based trainings, etc., in the last 2 years?</a:t>
            </a:r>
            <a:endParaRPr lang="en-US" sz="1800" dirty="0">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36509FF1-0B5A-812C-80EE-C54427DA7FBF}"/>
              </a:ext>
            </a:extLst>
          </p:cNvPr>
          <p:cNvGraphicFramePr>
            <a:graphicFrameLocks noGrp="1"/>
          </p:cNvGraphicFramePr>
          <p:nvPr>
            <p:extLst>
              <p:ext uri="{D42A27DB-BD31-4B8C-83A1-F6EECF244321}">
                <p14:modId xmlns:p14="http://schemas.microsoft.com/office/powerpoint/2010/main" val="2599023469"/>
              </p:ext>
            </p:extLst>
          </p:nvPr>
        </p:nvGraphicFramePr>
        <p:xfrm>
          <a:off x="912590" y="2522060"/>
          <a:ext cx="10366819" cy="2906110"/>
        </p:xfrm>
        <a:graphic>
          <a:graphicData uri="http://schemas.openxmlformats.org/drawingml/2006/table">
            <a:tbl>
              <a:tblPr firstRow="1" bandRow="1"/>
              <a:tblGrid>
                <a:gridCol w="1301472">
                  <a:extLst>
                    <a:ext uri="{9D8B030D-6E8A-4147-A177-3AD203B41FA5}">
                      <a16:colId xmlns:a16="http://schemas.microsoft.com/office/drawing/2014/main" val="3409572356"/>
                    </a:ext>
                  </a:extLst>
                </a:gridCol>
                <a:gridCol w="7940700">
                  <a:extLst>
                    <a:ext uri="{9D8B030D-6E8A-4147-A177-3AD203B41FA5}">
                      <a16:colId xmlns:a16="http://schemas.microsoft.com/office/drawing/2014/main" val="3213430600"/>
                    </a:ext>
                  </a:extLst>
                </a:gridCol>
                <a:gridCol w="1124647">
                  <a:extLst>
                    <a:ext uri="{9D8B030D-6E8A-4147-A177-3AD203B41FA5}">
                      <a16:colId xmlns:a16="http://schemas.microsoft.com/office/drawing/2014/main" val="3101024675"/>
                    </a:ext>
                  </a:extLst>
                </a:gridCol>
              </a:tblGrid>
              <a:tr h="0">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Stage</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ctr">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Description</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b">
                    <a:solidFill>
                      <a:srgbClr val="254094"/>
                    </a:solidFill>
                  </a:tcPr>
                </a:tc>
                <a:tc>
                  <a:txBody>
                    <a:bodyPr/>
                    <a:lstStyle/>
                    <a:p>
                      <a:pPr algn="ctr">
                        <a:lnSpc>
                          <a:spcPct val="115000"/>
                        </a:lnSpc>
                      </a:pPr>
                      <a:r>
                        <a:rPr lang="en-US" sz="1600" b="1">
                          <a:solidFill>
                            <a:schemeClr val="bg1"/>
                          </a:solidFill>
                          <a:effectLst/>
                          <a:latin typeface="Segoe UI" panose="020B0502040204020203" pitchFamily="34" charset="0"/>
                          <a:ea typeface="Arial" panose="020B0604020202020204" pitchFamily="34" charset="0"/>
                          <a:cs typeface="Segoe UI" panose="020B0502040204020203" pitchFamily="34" charset="0"/>
                        </a:rPr>
                        <a:t>Marks</a:t>
                      </a:r>
                      <a:endParaRPr lang="en-IN" sz="1600" b="1">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ctr">
                    <a:solidFill>
                      <a:srgbClr val="254094"/>
                    </a:solidFill>
                  </a:tcPr>
                </a:tc>
                <a:extLst>
                  <a:ext uri="{0D108BD9-81ED-4DB2-BD59-A6C34878D82A}">
                    <a16:rowId xmlns:a16="http://schemas.microsoft.com/office/drawing/2014/main" val="3061608846"/>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1</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a:t>
                      </a:r>
                      <a:r>
                        <a:rPr lang="en-IN" sz="1600" b="1">
                          <a:effectLst/>
                          <a:latin typeface="Segoe UI" panose="020B0502040204020203" pitchFamily="34" charset="0"/>
                          <a:ea typeface="Quattrocento Sans" panose="020B0502050000020003" pitchFamily="34" charset="0"/>
                          <a:cs typeface="Segoe UI" panose="020B0502040204020203" pitchFamily="34" charset="0"/>
                        </a:rPr>
                        <a:t> not available</a:t>
                      </a:r>
                      <a:r>
                        <a:rPr lang="en-IN" sz="1600">
                          <a:effectLst/>
                          <a:latin typeface="Segoe UI" panose="020B0502040204020203" pitchFamily="34" charset="0"/>
                          <a:ea typeface="Quattrocento Sans" panose="020B0502050000020003" pitchFamily="34" charset="0"/>
                          <a:cs typeface="Segoe UI" panose="020B0502040204020203" pitchFamily="34" charset="0"/>
                        </a:rPr>
                        <a:t>.</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nchor="b">
                    <a:solidFill>
                      <a:srgbClr val="FFFAEB"/>
                    </a:solidFill>
                  </a:tcPr>
                </a:tc>
                <a:tc>
                  <a:txBody>
                    <a:bodyPr/>
                    <a:lstStyle/>
                    <a:p>
                      <a:pPr algn="ctr">
                        <a:lnSpc>
                          <a:spcPct val="115000"/>
                        </a:lnSpc>
                      </a:pPr>
                      <a:r>
                        <a:rPr lang="en-US" sz="1600" b="1">
                          <a:effectLst/>
                          <a:latin typeface="Segoe UI" panose="020B0502040204020203" pitchFamily="34" charset="0"/>
                          <a:ea typeface="Arial" panose="020B0604020202020204" pitchFamily="34" charset="0"/>
                          <a:cs typeface="Segoe UI" panose="020B0502040204020203" pitchFamily="34" charset="0"/>
                        </a:rPr>
                        <a:t>0</a:t>
                      </a:r>
                      <a:endParaRPr lang="en-IN" sz="1600" b="1">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ctr">
                    <a:solidFill>
                      <a:srgbClr val="FFFAEB"/>
                    </a:solidFill>
                  </a:tcPr>
                </a:tc>
                <a:extLst>
                  <a:ext uri="{0D108BD9-81ED-4DB2-BD59-A6C34878D82A}">
                    <a16:rowId xmlns:a16="http://schemas.microsoft.com/office/drawing/2014/main" val="1786256753"/>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2</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solidFill>
                      <a:srgbClr val="FFFAEB"/>
                    </a:solidFill>
                  </a:tcPr>
                </a:tc>
                <a:tc>
                  <a:txBody>
                    <a:bodyPr/>
                    <a:lstStyle/>
                    <a:p>
                      <a:pPr>
                        <a:lnSpc>
                          <a:spcPct val="115000"/>
                        </a:lnSpc>
                      </a:pPr>
                      <a:r>
                        <a:rPr lang="en-IN" sz="1600" dirty="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but followed for designing </a:t>
                      </a:r>
                      <a:r>
                        <a:rPr lang="en-IN" sz="1600" b="1" dirty="0">
                          <a:effectLst/>
                          <a:latin typeface="Segoe UI" panose="020B0502040204020203" pitchFamily="34" charset="0"/>
                          <a:ea typeface="Quattrocento Sans" panose="020B0502050000020003" pitchFamily="34" charset="0"/>
                          <a:cs typeface="Segoe UI" panose="020B0502040204020203" pitchFamily="34" charset="0"/>
                        </a:rPr>
                        <a:t>&lt;50% of training courses</a:t>
                      </a:r>
                      <a:endParaRPr lang="en-IN" sz="1600" dirty="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2</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ctr">
                    <a:solidFill>
                      <a:srgbClr val="FFFAEB"/>
                    </a:solidFill>
                  </a:tcPr>
                </a:tc>
                <a:extLst>
                  <a:ext uri="{0D108BD9-81ED-4DB2-BD59-A6C34878D82A}">
                    <a16:rowId xmlns:a16="http://schemas.microsoft.com/office/drawing/2014/main" val="14169715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3</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but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50-70% of training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nchor="b">
                    <a:solidFill>
                      <a:srgbClr val="FFFAEB"/>
                    </a:solidFill>
                  </a:tcPr>
                </a:tc>
                <a:tc>
                  <a:txBody>
                    <a:bodyPr/>
                    <a:lstStyle/>
                    <a:p>
                      <a:pPr marL="0" lvl="0" indent="0" algn="ctr">
                        <a:lnSpc>
                          <a:spcPct val="115000"/>
                        </a:lnSpc>
                        <a:buSzPts val="800"/>
                        <a:buFont typeface="Arial" panose="020B0604020202020204" pitchFamily="34" charset="0"/>
                        <a:buNone/>
                      </a:pPr>
                      <a:r>
                        <a:rPr lang="en-US" sz="1600" b="1" u="none" strike="noStrike">
                          <a:effectLst/>
                          <a:latin typeface="Segoe UI" panose="020B0502040204020203" pitchFamily="34" charset="0"/>
                          <a:ea typeface="Arial" panose="020B0604020202020204" pitchFamily="34" charset="0"/>
                          <a:cs typeface="Segoe UI" panose="020B0502040204020203" pitchFamily="34" charset="0"/>
                        </a:rPr>
                        <a:t>3</a:t>
                      </a:r>
                      <a:endParaRPr lang="en-IN" sz="1600" b="1" u="none" strike="noStrike">
                        <a:effectLst/>
                        <a:latin typeface="Segoe UI" panose="020B0502040204020203" pitchFamily="34" charset="0"/>
                        <a:ea typeface="Arial" panose="020B0604020202020204" pitchFamily="34" charset="0"/>
                        <a:cs typeface="Segoe UI" panose="020B0502040204020203" pitchFamily="34" charset="0"/>
                      </a:endParaRPr>
                    </a:p>
                  </a:txBody>
                  <a:tcPr marL="16468" marR="16468" marT="16468" marB="16468" anchor="ctr">
                    <a:solidFill>
                      <a:srgbClr val="FFFAEB"/>
                    </a:solidFill>
                  </a:tcPr>
                </a:tc>
                <a:extLst>
                  <a:ext uri="{0D108BD9-81ED-4DB2-BD59-A6C34878D82A}">
                    <a16:rowId xmlns:a16="http://schemas.microsoft.com/office/drawing/2014/main" val="626091530"/>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4</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70-90% of training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nchor="b">
                    <a:solidFill>
                      <a:srgbClr val="FFFAEB"/>
                    </a:solidFill>
                  </a:tcPr>
                </a:tc>
                <a:tc>
                  <a:txBody>
                    <a:bodyPr/>
                    <a:lstStyle/>
                    <a:p>
                      <a:pPr marL="0" lvl="0" indent="0" algn="ctr">
                        <a:lnSpc>
                          <a:spcPct val="115000"/>
                        </a:lnSpc>
                        <a:buFont typeface="Arial" panose="020B0604020202020204" pitchFamily="34" charset="0"/>
                        <a:buNone/>
                      </a:pPr>
                      <a:r>
                        <a:rPr lang="en-US" sz="1600" b="1">
                          <a:effectLst/>
                          <a:latin typeface="Segoe UI" panose="020B0502040204020203" pitchFamily="34" charset="0"/>
                          <a:ea typeface="Noto Sans Symbols" panose="020B0604020202020204" charset="0"/>
                          <a:cs typeface="Segoe UI" panose="020B0502040204020203" pitchFamily="34" charset="0"/>
                        </a:rPr>
                        <a:t>4</a:t>
                      </a:r>
                      <a:endParaRPr lang="en-IN" sz="1600" b="1">
                        <a:effectLst/>
                        <a:latin typeface="Segoe UI" panose="020B0502040204020203" pitchFamily="34" charset="0"/>
                        <a:ea typeface="Noto Sans Symbols" panose="020B0604020202020204" charset="0"/>
                        <a:cs typeface="Segoe UI" panose="020B0502040204020203" pitchFamily="34" charset="0"/>
                      </a:endParaRPr>
                    </a:p>
                  </a:txBody>
                  <a:tcPr marL="16468" marR="16468" marT="16468" marB="16468" anchor="ctr">
                    <a:solidFill>
                      <a:srgbClr val="FFFAEB"/>
                    </a:solidFill>
                  </a:tcPr>
                </a:tc>
                <a:extLst>
                  <a:ext uri="{0D108BD9-81ED-4DB2-BD59-A6C34878D82A}">
                    <a16:rowId xmlns:a16="http://schemas.microsoft.com/office/drawing/2014/main" val="1443029817"/>
                  </a:ext>
                </a:extLst>
              </a:tr>
              <a:tr h="0">
                <a:tc>
                  <a:txBody>
                    <a:bodyPr/>
                    <a:lstStyle/>
                    <a:p>
                      <a:pPr algn="ct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Stage 5</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solidFill>
                      <a:srgbClr val="FFFAEB"/>
                    </a:solidFill>
                  </a:tcPr>
                </a:tc>
                <a:tc>
                  <a:txBody>
                    <a:bodyPr/>
                    <a:lstStyle/>
                    <a:p>
                      <a:pPr>
                        <a:lnSpc>
                          <a:spcPct val="115000"/>
                        </a:lnSpc>
                      </a:pPr>
                      <a:r>
                        <a:rPr lang="en-IN" sz="1600">
                          <a:effectLst/>
                          <a:latin typeface="Segoe UI" panose="020B0502040204020203" pitchFamily="34" charset="0"/>
                          <a:ea typeface="Quattrocento Sans" panose="020B0502050000020003" pitchFamily="34" charset="0"/>
                          <a:cs typeface="Segoe UI" panose="020B0502040204020203" pitchFamily="34" charset="0"/>
                        </a:rPr>
                        <a:t>Standard operating procedures are in place and followed for designing </a:t>
                      </a:r>
                      <a:r>
                        <a:rPr lang="en-IN" sz="1600" b="1">
                          <a:effectLst/>
                          <a:latin typeface="Segoe UI" panose="020B0502040204020203" pitchFamily="34" charset="0"/>
                          <a:ea typeface="Quattrocento Sans" panose="020B0502050000020003" pitchFamily="34" charset="0"/>
                          <a:cs typeface="Segoe UI" panose="020B0502040204020203" pitchFamily="34" charset="0"/>
                        </a:rPr>
                        <a:t>&gt;90% of training courses.</a:t>
                      </a:r>
                      <a:endParaRPr lang="en-IN" sz="1600">
                        <a:effectLst/>
                        <a:latin typeface="Segoe UI" panose="020B0502040204020203" pitchFamily="34" charset="0"/>
                        <a:ea typeface="Arial" panose="020B0604020202020204" pitchFamily="34" charset="0"/>
                        <a:cs typeface="Segoe UI" panose="020B0502040204020203" pitchFamily="34" charset="0"/>
                      </a:endParaRPr>
                    </a:p>
                  </a:txBody>
                  <a:tcPr marL="21341" marR="21341" marT="21341" marB="21341" anchor="b">
                    <a:solidFill>
                      <a:srgbClr val="FFFAEB"/>
                    </a:solidFill>
                  </a:tcPr>
                </a:tc>
                <a:tc>
                  <a:txBody>
                    <a:bodyPr/>
                    <a:lstStyle/>
                    <a:p>
                      <a:pPr marL="0" lvl="0" indent="0" algn="ctr">
                        <a:lnSpc>
                          <a:spcPct val="115000"/>
                        </a:lnSpc>
                        <a:buFont typeface="Arial" panose="020B0604020202020204" pitchFamily="34" charset="0"/>
                        <a:buNone/>
                      </a:pPr>
                      <a:r>
                        <a:rPr lang="en-US" sz="1600" b="1" dirty="0">
                          <a:effectLst/>
                          <a:latin typeface="Segoe UI" panose="020B0502040204020203" pitchFamily="34" charset="0"/>
                          <a:ea typeface="Noto Sans Symbols" panose="020B0604020202020204" charset="0"/>
                          <a:cs typeface="Segoe UI" panose="020B0502040204020203" pitchFamily="34" charset="0"/>
                        </a:rPr>
                        <a:t>5</a:t>
                      </a:r>
                      <a:endParaRPr lang="en-IN" sz="1600" b="1" dirty="0">
                        <a:effectLst/>
                        <a:latin typeface="Segoe UI" panose="020B0502040204020203" pitchFamily="34" charset="0"/>
                        <a:ea typeface="Noto Sans Symbols" panose="020B0604020202020204" charset="0"/>
                        <a:cs typeface="Segoe UI" panose="020B0502040204020203" pitchFamily="34" charset="0"/>
                      </a:endParaRPr>
                    </a:p>
                  </a:txBody>
                  <a:tcPr marL="16468" marR="16468" marT="16468" marB="16468" anchor="ctr">
                    <a:solidFill>
                      <a:srgbClr val="FFFAEB"/>
                    </a:solidFill>
                  </a:tcPr>
                </a:tc>
                <a:extLst>
                  <a:ext uri="{0D108BD9-81ED-4DB2-BD59-A6C34878D82A}">
                    <a16:rowId xmlns:a16="http://schemas.microsoft.com/office/drawing/2014/main" val="4294966811"/>
                  </a:ext>
                </a:extLst>
              </a:tr>
            </a:tbl>
          </a:graphicData>
        </a:graphic>
      </p:graphicFrame>
      <p:sp>
        <p:nvSpPr>
          <p:cNvPr id="5" name="Slide Number Placeholder 4">
            <a:extLst>
              <a:ext uri="{FF2B5EF4-FFF2-40B4-BE49-F238E27FC236}">
                <a16:creationId xmlns:a16="http://schemas.microsoft.com/office/drawing/2014/main" id="{0E3BCE90-5D78-2BB7-02D6-134E397B1981}"/>
              </a:ext>
            </a:extLst>
          </p:cNvPr>
          <p:cNvSpPr>
            <a:spLocks noGrp="1"/>
          </p:cNvSpPr>
          <p:nvPr>
            <p:ph type="sldNum" sz="quarter" idx="12"/>
          </p:nvPr>
        </p:nvSpPr>
        <p:spPr/>
        <p:txBody>
          <a:bodyPr/>
          <a:lstStyle/>
          <a:p>
            <a:fld id="{92C30855-3FBF-4085-B7F0-FFA2576C87E5}" type="slidenum">
              <a:rPr lang="en-IN" smtClean="0"/>
              <a:t>9</a:t>
            </a:fld>
            <a:endParaRPr lang="en-IN"/>
          </a:p>
        </p:txBody>
      </p:sp>
      <p:sp>
        <p:nvSpPr>
          <p:cNvPr id="6" name="Google Shape;115;p3">
            <a:extLst>
              <a:ext uri="{FF2B5EF4-FFF2-40B4-BE49-F238E27FC236}">
                <a16:creationId xmlns:a16="http://schemas.microsoft.com/office/drawing/2014/main" id="{0A3DCD84-9F39-6CE0-98DC-0B65563CEF0E}"/>
              </a:ext>
            </a:extLst>
          </p:cNvPr>
          <p:cNvSpPr txBox="1">
            <a:spLocks noGrp="1"/>
          </p:cNvSpPr>
          <p:nvPr>
            <p:ph type="title"/>
          </p:nvPr>
        </p:nvSpPr>
        <p:spPr>
          <a:xfrm>
            <a:off x="838243" y="344949"/>
            <a:ext cx="10515557" cy="760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3200"/>
              <a:buFont typeface="Calibri"/>
              <a:buNone/>
            </a:pPr>
            <a:r>
              <a:rPr lang="en-IN" dirty="0">
                <a:ea typeface="Calibri"/>
                <a:sym typeface="Calibri"/>
              </a:rPr>
              <a:t>M</a:t>
            </a:r>
            <a:r>
              <a:rPr lang="en-US" dirty="0" err="1">
                <a:ea typeface="Calibri"/>
                <a:sym typeface="Calibri"/>
              </a:rPr>
              <a:t>etric</a:t>
            </a:r>
            <a:r>
              <a:rPr lang="en-US" dirty="0">
                <a:ea typeface="Calibri"/>
                <a:sym typeface="Calibri"/>
              </a:rPr>
              <a:t> 5</a:t>
            </a:r>
            <a:endParaRPr lang="en-US" sz="3200" b="1" dirty="0">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980024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
  <TotalTime>2673</TotalTime>
  <Words>7609</Words>
  <Application>Microsoft Macintosh PowerPoint</Application>
  <PresentationFormat>Widescreen</PresentationFormat>
  <Paragraphs>1070</Paragraphs>
  <Slides>55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Calibri Light</vt:lpstr>
      <vt:lpstr>Lato</vt:lpstr>
      <vt:lpstr>Poppins</vt:lpstr>
      <vt:lpstr>Segoe UI</vt:lpstr>
      <vt:lpstr>Office Theme</vt:lpstr>
      <vt:lpstr>1_Office Theme</vt:lpstr>
      <vt:lpstr>PowerPoint Presentation</vt:lpstr>
      <vt:lpstr>PowerPoint Presentation</vt:lpstr>
      <vt:lpstr>Accreditation Process Flow</vt:lpstr>
      <vt:lpstr>Pillar 1: Training Needs Assessment and Course Design</vt:lpstr>
      <vt:lpstr>Metric 1</vt:lpstr>
      <vt:lpstr>Metric 2</vt:lpstr>
      <vt:lpstr>Metric 3 </vt:lpstr>
      <vt:lpstr>Metric 4</vt:lpstr>
      <vt:lpstr>Metric 5</vt:lpstr>
      <vt:lpstr>Pillar 2: Faculty Development</vt:lpstr>
      <vt:lpstr>Metric 6</vt:lpstr>
      <vt:lpstr>Metric 7</vt:lpstr>
      <vt:lpstr>Metric 8</vt:lpstr>
      <vt:lpstr>Metric 9</vt:lpstr>
      <vt:lpstr>Metric 10</vt:lpstr>
      <vt:lpstr>Pillar 3: Resource and Training Targets</vt:lpstr>
      <vt:lpstr>Metric 11</vt:lpstr>
      <vt:lpstr>Metric 12</vt:lpstr>
      <vt:lpstr>Metric 13</vt:lpstr>
      <vt:lpstr>Metric 14</vt:lpstr>
      <vt:lpstr>Metric 15</vt:lpstr>
      <vt:lpstr>PowerPoint Presentation</vt:lpstr>
      <vt:lpstr>Pillar 4: Trainee Support</vt:lpstr>
      <vt:lpstr>Metric 17</vt:lpstr>
      <vt:lpstr>Metric 18</vt:lpstr>
      <vt:lpstr>Metric 19</vt:lpstr>
      <vt:lpstr>Pillar 5: Digitalisation and Training Delivery</vt:lpstr>
      <vt:lpstr>PowerPoint Presentation</vt:lpstr>
      <vt:lpstr>PowerPoint Presentation</vt:lpstr>
      <vt:lpstr>PowerPoint Presentation</vt:lpstr>
      <vt:lpstr>PowerPoint Presentation</vt:lpstr>
      <vt:lpstr>Metric 24</vt:lpstr>
      <vt:lpstr>Metric 25</vt:lpstr>
      <vt:lpstr>Pillar 6: Collaboration</vt:lpstr>
      <vt:lpstr>Metric 26</vt:lpstr>
      <vt:lpstr>Metric 27</vt:lpstr>
      <vt:lpstr>Metric 28</vt:lpstr>
      <vt:lpstr>Metric 29</vt:lpstr>
      <vt:lpstr>Metric 30</vt:lpstr>
      <vt:lpstr>Pillar 7: Training Evaluation and Quality Assurance</vt:lpstr>
      <vt:lpstr>Metric 31</vt:lpstr>
      <vt:lpstr>Metric 32</vt:lpstr>
      <vt:lpstr>Metric 33</vt:lpstr>
      <vt:lpstr>Metric 34</vt:lpstr>
      <vt:lpstr>Metric 35</vt:lpstr>
      <vt:lpstr>Pillar 8: Governance and Operation</vt:lpstr>
      <vt:lpstr>Metric 36</vt:lpstr>
      <vt:lpstr>Metric 37</vt:lpstr>
      <vt:lpstr>Metric 38</vt:lpstr>
      <vt:lpstr>Metric 39</vt:lpstr>
      <vt:lpstr>Metric 40</vt:lpstr>
      <vt:lpstr>Metric 41</vt:lpstr>
      <vt:lpstr>Metric 42</vt:lpstr>
      <vt:lpstr>Metric 43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TECHNICAL PPT </dc:title>
  <dc:creator>Thomas, Susan - Ext</dc:creator>
  <cp:lastModifiedBy>Consultants</cp:lastModifiedBy>
  <cp:revision>3</cp:revision>
  <dcterms:created xsi:type="dcterms:W3CDTF">2025-05-14T09:12:21Z</dcterms:created>
  <dcterms:modified xsi:type="dcterms:W3CDTF">2026-03-17T10:10:40Z</dcterms:modified>
</cp:coreProperties>
</file>